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47"/>
  </p:notesMasterIdLst>
  <p:sldIdLst>
    <p:sldId id="256" r:id="rId57"/>
    <p:sldId id="257" r:id="rId58"/>
    <p:sldId id="258" r:id="rId59"/>
    <p:sldId id="259" r:id="rId60"/>
    <p:sldId id="260" r:id="rId61"/>
    <p:sldId id="261" r:id="rId62"/>
    <p:sldId id="262" r:id="rId63"/>
    <p:sldId id="263" r:id="rId64"/>
    <p:sldId id="264" r:id="rId65"/>
    <p:sldId id="265" r:id="rId66"/>
    <p:sldId id="266" r:id="rId67"/>
    <p:sldId id="267" r:id="rId68"/>
    <p:sldId id="268" r:id="rId69"/>
    <p:sldId id="269" r:id="rId70"/>
    <p:sldId id="270" r:id="rId71"/>
    <p:sldId id="271" r:id="rId72"/>
    <p:sldId id="272" r:id="rId73"/>
    <p:sldId id="273" r:id="rId74"/>
    <p:sldId id="274" r:id="rId75"/>
    <p:sldId id="275" r:id="rId76"/>
    <p:sldId id="276" r:id="rId77"/>
    <p:sldId id="277" r:id="rId78"/>
    <p:sldId id="278" r:id="rId79"/>
    <p:sldId id="279" r:id="rId80"/>
    <p:sldId id="280" r:id="rId81"/>
    <p:sldId id="281" r:id="rId82"/>
    <p:sldId id="282" r:id="rId83"/>
    <p:sldId id="283" r:id="rId84"/>
    <p:sldId id="284" r:id="rId85"/>
    <p:sldId id="285" r:id="rId86"/>
    <p:sldId id="286" r:id="rId87"/>
    <p:sldId id="287" r:id="rId88"/>
    <p:sldId id="288" r:id="rId89"/>
    <p:sldId id="289" r:id="rId90"/>
    <p:sldId id="290" r:id="rId91"/>
    <p:sldId id="291" r:id="rId92"/>
    <p:sldId id="292" r:id="rId93"/>
    <p:sldId id="293" r:id="rId94"/>
    <p:sldId id="294" r:id="rId95"/>
    <p:sldId id="295" r:id="rId96"/>
    <p:sldId id="296" r:id="rId97"/>
    <p:sldId id="297" r:id="rId98"/>
    <p:sldId id="298" r:id="rId99"/>
    <p:sldId id="299" r:id="rId100"/>
    <p:sldId id="300" r:id="rId101"/>
    <p:sldId id="301" r:id="rId102"/>
    <p:sldId id="302" r:id="rId103"/>
    <p:sldId id="303" r:id="rId104"/>
    <p:sldId id="304" r:id="rId105"/>
    <p:sldId id="305" r:id="rId106"/>
    <p:sldId id="306" r:id="rId107"/>
    <p:sldId id="307" r:id="rId108"/>
    <p:sldId id="308" r:id="rId109"/>
    <p:sldId id="309" r:id="rId110"/>
    <p:sldId id="310" r:id="rId111"/>
    <p:sldId id="311" r:id="rId112"/>
    <p:sldId id="312" r:id="rId113"/>
    <p:sldId id="313" r:id="rId114"/>
    <p:sldId id="314" r:id="rId115"/>
    <p:sldId id="315" r:id="rId116"/>
    <p:sldId id="316" r:id="rId117"/>
    <p:sldId id="317" r:id="rId118"/>
    <p:sldId id="318" r:id="rId119"/>
    <p:sldId id="319" r:id="rId120"/>
    <p:sldId id="320" r:id="rId121"/>
    <p:sldId id="321" r:id="rId122"/>
    <p:sldId id="322" r:id="rId123"/>
    <p:sldId id="323" r:id="rId124"/>
    <p:sldId id="324" r:id="rId125"/>
    <p:sldId id="325" r:id="rId126"/>
    <p:sldId id="326" r:id="rId127"/>
    <p:sldId id="327" r:id="rId128"/>
    <p:sldId id="328" r:id="rId129"/>
    <p:sldId id="329" r:id="rId130"/>
    <p:sldId id="330" r:id="rId131"/>
    <p:sldId id="331" r:id="rId132"/>
    <p:sldId id="332" r:id="rId133"/>
    <p:sldId id="333" r:id="rId134"/>
    <p:sldId id="334" r:id="rId135"/>
    <p:sldId id="335" r:id="rId136"/>
    <p:sldId id="336" r:id="rId137"/>
    <p:sldId id="337" r:id="rId138"/>
    <p:sldId id="338" r:id="rId139"/>
    <p:sldId id="339" r:id="rId140"/>
    <p:sldId id="340" r:id="rId141"/>
    <p:sldId id="341" r:id="rId142"/>
    <p:sldId id="342" r:id="rId143"/>
    <p:sldId id="343" r:id="rId144"/>
    <p:sldId id="344" r:id="rId145"/>
    <p:sldId id="345" r:id="rId14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League Spartan" charset="1" panose="00000800000000000000"/>
      <p:regular r:id="rId10"/>
    </p:embeddedFont>
    <p:embeddedFont>
      <p:font typeface="Poppins Medium" charset="1" panose="02000000000000000000"/>
      <p:regular r:id="rId11"/>
    </p:embeddedFont>
    <p:embeddedFont>
      <p:font typeface="Poppins Medium Bold" charset="1" panose="02000000000000000000"/>
      <p:regular r:id="rId12"/>
    </p:embeddedFont>
    <p:embeddedFont>
      <p:font typeface="Arial" charset="1" panose="020B0502020202020204"/>
      <p:regular r:id="rId13"/>
    </p:embeddedFont>
    <p:embeddedFont>
      <p:font typeface="Arial Bold" charset="1" panose="020B0802020202020204"/>
      <p:regular r:id="rId14"/>
    </p:embeddedFont>
    <p:embeddedFont>
      <p:font typeface="Arial Italics" charset="1" panose="020B0502020202090204"/>
      <p:regular r:id="rId15"/>
    </p:embeddedFont>
    <p:embeddedFont>
      <p:font typeface="Arial Bold Italics" charset="1" panose="020B0802020202090204"/>
      <p:regular r:id="rId16"/>
    </p:embeddedFont>
    <p:embeddedFont>
      <p:font typeface="Aileron" charset="1" panose="00000500000000000000"/>
      <p:regular r:id="rId17"/>
    </p:embeddedFont>
    <p:embeddedFont>
      <p:font typeface="Aileron Bold" charset="1" panose="00000800000000000000"/>
      <p:regular r:id="rId18"/>
    </p:embeddedFont>
    <p:embeddedFont>
      <p:font typeface="Aileron Italics" charset="1" panose="00000500000000000000"/>
      <p:regular r:id="rId19"/>
    </p:embeddedFont>
    <p:embeddedFont>
      <p:font typeface="Aileron Bold Italics" charset="1" panose="00000800000000000000"/>
      <p:regular r:id="rId20"/>
    </p:embeddedFont>
    <p:embeddedFont>
      <p:font typeface="Aileron Thin" charset="1" panose="00000300000000000000"/>
      <p:regular r:id="rId21"/>
    </p:embeddedFont>
    <p:embeddedFont>
      <p:font typeface="Aileron Thin Italics" charset="1" panose="00000300000000000000"/>
      <p:regular r:id="rId22"/>
    </p:embeddedFont>
    <p:embeddedFont>
      <p:font typeface="Aileron Light" charset="1" panose="00000400000000000000"/>
      <p:regular r:id="rId23"/>
    </p:embeddedFont>
    <p:embeddedFont>
      <p:font typeface="Aileron Light Italics" charset="1" panose="00000400000000000000"/>
      <p:regular r:id="rId24"/>
    </p:embeddedFont>
    <p:embeddedFont>
      <p:font typeface="Aileron Ultra-Bold" charset="1" panose="00000A00000000000000"/>
      <p:regular r:id="rId25"/>
    </p:embeddedFont>
    <p:embeddedFont>
      <p:font typeface="Aileron Ultra-Bold Italics" charset="1" panose="00000A00000000000000"/>
      <p:regular r:id="rId26"/>
    </p:embeddedFont>
    <p:embeddedFont>
      <p:font typeface="Aileron Heavy" charset="1" panose="00000A00000000000000"/>
      <p:regular r:id="rId27"/>
    </p:embeddedFont>
    <p:embeddedFont>
      <p:font typeface="Aileron Heavy Italics" charset="1" panose="00000A00000000000000"/>
      <p:regular r:id="rId28"/>
    </p:embeddedFont>
    <p:embeddedFont>
      <p:font typeface="Quicksand" charset="1" panose="00000500000000000000"/>
      <p:regular r:id="rId29"/>
    </p:embeddedFont>
    <p:embeddedFont>
      <p:font typeface="Quicksand Bold" charset="1" panose="00000800000000000000"/>
      <p:regular r:id="rId30"/>
    </p:embeddedFont>
    <p:embeddedFont>
      <p:font typeface="Quicksand Light" charset="1" panose="00000400000000000000"/>
      <p:regular r:id="rId31"/>
    </p:embeddedFont>
    <p:embeddedFont>
      <p:font typeface="Quicksand Medium" charset="1" panose="00000600000000000000"/>
      <p:regular r:id="rId32"/>
    </p:embeddedFont>
    <p:embeddedFont>
      <p:font typeface="Montserrat" charset="1" panose="00000500000000000000"/>
      <p:regular r:id="rId33"/>
    </p:embeddedFont>
    <p:embeddedFont>
      <p:font typeface="Montserrat Bold" charset="1" panose="00000800000000000000"/>
      <p:regular r:id="rId34"/>
    </p:embeddedFont>
    <p:embeddedFont>
      <p:font typeface="Montserrat Italics" charset="1" panose="00000500000000000000"/>
      <p:regular r:id="rId35"/>
    </p:embeddedFont>
    <p:embeddedFont>
      <p:font typeface="Montserrat Bold Italics" charset="1" panose="00000800000000000000"/>
      <p:regular r:id="rId36"/>
    </p:embeddedFont>
    <p:embeddedFont>
      <p:font typeface="Montserrat Thin" charset="1" panose="00000300000000000000"/>
      <p:regular r:id="rId37"/>
    </p:embeddedFont>
    <p:embeddedFont>
      <p:font typeface="Montserrat Thin Italics" charset="1" panose="00000300000000000000"/>
      <p:regular r:id="rId38"/>
    </p:embeddedFont>
    <p:embeddedFont>
      <p:font typeface="Montserrat Extra-Light" charset="1" panose="00000300000000000000"/>
      <p:regular r:id="rId39"/>
    </p:embeddedFont>
    <p:embeddedFont>
      <p:font typeface="Montserrat Extra-Light Italics" charset="1" panose="00000300000000000000"/>
      <p:regular r:id="rId40"/>
    </p:embeddedFont>
    <p:embeddedFont>
      <p:font typeface="Montserrat Light" charset="1" panose="00000400000000000000"/>
      <p:regular r:id="rId41"/>
    </p:embeddedFont>
    <p:embeddedFont>
      <p:font typeface="Montserrat Light Italics" charset="1" panose="00000400000000000000"/>
      <p:regular r:id="rId42"/>
    </p:embeddedFont>
    <p:embeddedFont>
      <p:font typeface="Montserrat Medium" charset="1" panose="00000600000000000000"/>
      <p:regular r:id="rId43"/>
    </p:embeddedFont>
    <p:embeddedFont>
      <p:font typeface="Montserrat Medium Italics" charset="1" panose="00000600000000000000"/>
      <p:regular r:id="rId44"/>
    </p:embeddedFont>
    <p:embeddedFont>
      <p:font typeface="Montserrat Semi-Bold" charset="1" panose="00000700000000000000"/>
      <p:regular r:id="rId45"/>
    </p:embeddedFont>
    <p:embeddedFont>
      <p:font typeface="Montserrat Semi-Bold Italics" charset="1" panose="00000700000000000000"/>
      <p:regular r:id="rId46"/>
    </p:embeddedFont>
    <p:embeddedFont>
      <p:font typeface="Montserrat Ultra-Bold" charset="1" panose="00000900000000000000"/>
      <p:regular r:id="rId47"/>
    </p:embeddedFont>
    <p:embeddedFont>
      <p:font typeface="Montserrat Ultra-Bold Italics" charset="1" panose="00000900000000000000"/>
      <p:regular r:id="rId48"/>
    </p:embeddedFont>
    <p:embeddedFont>
      <p:font typeface="Montserrat Heavy" charset="1" panose="00000A00000000000000"/>
      <p:regular r:id="rId49"/>
    </p:embeddedFont>
    <p:embeddedFont>
      <p:font typeface="Montserrat Heavy Italics" charset="1" panose="00000A00000000000000"/>
      <p:regular r:id="rId50"/>
    </p:embeddedFont>
    <p:embeddedFont>
      <p:font typeface="Cairo" charset="1" panose="00000500000000000000"/>
      <p:regular r:id="rId51"/>
    </p:embeddedFont>
    <p:embeddedFont>
      <p:font typeface="Cairo Bold" charset="1" panose="00000800000000000000"/>
      <p:regular r:id="rId52"/>
    </p:embeddedFont>
    <p:embeddedFont>
      <p:font typeface="Cairo Extra-Light" charset="1" panose="00000300000000000000"/>
      <p:regular r:id="rId53"/>
    </p:embeddedFont>
    <p:embeddedFont>
      <p:font typeface="Cairo Light" charset="1" panose="00000400000000000000"/>
      <p:regular r:id="rId54"/>
    </p:embeddedFont>
    <p:embeddedFont>
      <p:font typeface="Cairo Semi-Bold" charset="1" panose="00000700000000000000"/>
      <p:regular r:id="rId55"/>
    </p:embeddedFont>
    <p:embeddedFont>
      <p:font typeface="Cairo Heavy" charset="1" panose="00000A0000000000000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44.xml" Type="http://schemas.openxmlformats.org/officeDocument/2006/relationships/slide"/><Relationship Id="rId101" Target="slides/slide45.xml" Type="http://schemas.openxmlformats.org/officeDocument/2006/relationships/slide"/><Relationship Id="rId102" Target="slides/slide46.xml" Type="http://schemas.openxmlformats.org/officeDocument/2006/relationships/slide"/><Relationship Id="rId103" Target="slides/slide47.xml" Type="http://schemas.openxmlformats.org/officeDocument/2006/relationships/slide"/><Relationship Id="rId104" Target="slides/slide48.xml" Type="http://schemas.openxmlformats.org/officeDocument/2006/relationships/slide"/><Relationship Id="rId105" Target="slides/slide49.xml" Type="http://schemas.openxmlformats.org/officeDocument/2006/relationships/slide"/><Relationship Id="rId106" Target="slides/slide50.xml" Type="http://schemas.openxmlformats.org/officeDocument/2006/relationships/slide"/><Relationship Id="rId107" Target="slides/slide51.xml" Type="http://schemas.openxmlformats.org/officeDocument/2006/relationships/slide"/><Relationship Id="rId108" Target="slides/slide52.xml" Type="http://schemas.openxmlformats.org/officeDocument/2006/relationships/slide"/><Relationship Id="rId109" Target="slides/slide53.xml" Type="http://schemas.openxmlformats.org/officeDocument/2006/relationships/slide"/><Relationship Id="rId11" Target="fonts/font11.fntdata" Type="http://schemas.openxmlformats.org/officeDocument/2006/relationships/font"/><Relationship Id="rId110" Target="slides/slide54.xml" Type="http://schemas.openxmlformats.org/officeDocument/2006/relationships/slide"/><Relationship Id="rId111" Target="slides/slide55.xml" Type="http://schemas.openxmlformats.org/officeDocument/2006/relationships/slide"/><Relationship Id="rId112" Target="slides/slide56.xml" Type="http://schemas.openxmlformats.org/officeDocument/2006/relationships/slide"/><Relationship Id="rId113" Target="slides/slide57.xml" Type="http://schemas.openxmlformats.org/officeDocument/2006/relationships/slide"/><Relationship Id="rId114" Target="slides/slide58.xml" Type="http://schemas.openxmlformats.org/officeDocument/2006/relationships/slide"/><Relationship Id="rId115" Target="slides/slide59.xml" Type="http://schemas.openxmlformats.org/officeDocument/2006/relationships/slide"/><Relationship Id="rId116" Target="slides/slide60.xml" Type="http://schemas.openxmlformats.org/officeDocument/2006/relationships/slide"/><Relationship Id="rId117" Target="slides/slide61.xml" Type="http://schemas.openxmlformats.org/officeDocument/2006/relationships/slide"/><Relationship Id="rId118" Target="slides/slide62.xml" Type="http://schemas.openxmlformats.org/officeDocument/2006/relationships/slide"/><Relationship Id="rId119" Target="slides/slide63.xml" Type="http://schemas.openxmlformats.org/officeDocument/2006/relationships/slide"/><Relationship Id="rId12" Target="fonts/font12.fntdata" Type="http://schemas.openxmlformats.org/officeDocument/2006/relationships/font"/><Relationship Id="rId120" Target="slides/slide64.xml" Type="http://schemas.openxmlformats.org/officeDocument/2006/relationships/slide"/><Relationship Id="rId121" Target="slides/slide65.xml" Type="http://schemas.openxmlformats.org/officeDocument/2006/relationships/slide"/><Relationship Id="rId122" Target="slides/slide66.xml" Type="http://schemas.openxmlformats.org/officeDocument/2006/relationships/slide"/><Relationship Id="rId123" Target="slides/slide67.xml" Type="http://schemas.openxmlformats.org/officeDocument/2006/relationships/slide"/><Relationship Id="rId124" Target="slides/slide68.xml" Type="http://schemas.openxmlformats.org/officeDocument/2006/relationships/slide"/><Relationship Id="rId125" Target="slides/slide69.xml" Type="http://schemas.openxmlformats.org/officeDocument/2006/relationships/slide"/><Relationship Id="rId126" Target="slides/slide70.xml" Type="http://schemas.openxmlformats.org/officeDocument/2006/relationships/slide"/><Relationship Id="rId127" Target="slides/slide71.xml" Type="http://schemas.openxmlformats.org/officeDocument/2006/relationships/slide"/><Relationship Id="rId128" Target="slides/slide72.xml" Type="http://schemas.openxmlformats.org/officeDocument/2006/relationships/slide"/><Relationship Id="rId129" Target="slides/slide73.xml" Type="http://schemas.openxmlformats.org/officeDocument/2006/relationships/slide"/><Relationship Id="rId13" Target="fonts/font13.fntdata" Type="http://schemas.openxmlformats.org/officeDocument/2006/relationships/font"/><Relationship Id="rId130" Target="slides/slide74.xml" Type="http://schemas.openxmlformats.org/officeDocument/2006/relationships/slide"/><Relationship Id="rId131" Target="slides/slide75.xml" Type="http://schemas.openxmlformats.org/officeDocument/2006/relationships/slide"/><Relationship Id="rId132" Target="slides/slide76.xml" Type="http://schemas.openxmlformats.org/officeDocument/2006/relationships/slide"/><Relationship Id="rId133" Target="slides/slide77.xml" Type="http://schemas.openxmlformats.org/officeDocument/2006/relationships/slide"/><Relationship Id="rId134" Target="slides/slide78.xml" Type="http://schemas.openxmlformats.org/officeDocument/2006/relationships/slide"/><Relationship Id="rId135" Target="slides/slide79.xml" Type="http://schemas.openxmlformats.org/officeDocument/2006/relationships/slide"/><Relationship Id="rId136" Target="slides/slide80.xml" Type="http://schemas.openxmlformats.org/officeDocument/2006/relationships/slide"/><Relationship Id="rId137" Target="slides/slide81.xml" Type="http://schemas.openxmlformats.org/officeDocument/2006/relationships/slide"/><Relationship Id="rId138" Target="slides/slide82.xml" Type="http://schemas.openxmlformats.org/officeDocument/2006/relationships/slide"/><Relationship Id="rId139" Target="slides/slide83.xml" Type="http://schemas.openxmlformats.org/officeDocument/2006/relationships/slide"/><Relationship Id="rId14" Target="fonts/font14.fntdata" Type="http://schemas.openxmlformats.org/officeDocument/2006/relationships/font"/><Relationship Id="rId140" Target="slides/slide84.xml" Type="http://schemas.openxmlformats.org/officeDocument/2006/relationships/slide"/><Relationship Id="rId141" Target="slides/slide85.xml" Type="http://schemas.openxmlformats.org/officeDocument/2006/relationships/slide"/><Relationship Id="rId142" Target="slides/slide86.xml" Type="http://schemas.openxmlformats.org/officeDocument/2006/relationships/slide"/><Relationship Id="rId143" Target="slides/slide87.xml" Type="http://schemas.openxmlformats.org/officeDocument/2006/relationships/slide"/><Relationship Id="rId144" Target="slides/slide88.xml" Type="http://schemas.openxmlformats.org/officeDocument/2006/relationships/slide"/><Relationship Id="rId145" Target="slides/slide89.xml" Type="http://schemas.openxmlformats.org/officeDocument/2006/relationships/slide"/><Relationship Id="rId146" Target="slides/slide90.xml" Type="http://schemas.openxmlformats.org/officeDocument/2006/relationships/slide"/><Relationship Id="rId147" Target="notesMasters/notesMaster1.xml" Type="http://schemas.openxmlformats.org/officeDocument/2006/relationships/notesMaster"/><Relationship Id="rId148" Target="theme/theme2.xml" Type="http://schemas.openxmlformats.org/officeDocument/2006/relationships/theme"/><Relationship Id="rId149" Target="notesSlides/notesSlide1.xml" Type="http://schemas.openxmlformats.org/officeDocument/2006/relationships/notesSlide"/><Relationship Id="rId15" Target="fonts/font15.fntdata" Type="http://schemas.openxmlformats.org/officeDocument/2006/relationships/font"/><Relationship Id="rId150" Target="notesSlides/notesSlide2.xml" Type="http://schemas.openxmlformats.org/officeDocument/2006/relationships/notesSlide"/><Relationship Id="rId151" Target="notesSlides/notesSlide3.xml" Type="http://schemas.openxmlformats.org/officeDocument/2006/relationships/notesSlide"/><Relationship Id="rId152" Target="notesSlides/notesSlide4.xml" Type="http://schemas.openxmlformats.org/officeDocument/2006/relationships/notesSlide"/><Relationship Id="rId153" Target="notesSlides/notesSlide5.xml" Type="http://schemas.openxmlformats.org/officeDocument/2006/relationships/notesSlide"/><Relationship Id="rId154" Target="notesSlides/notesSlide6.xml" Type="http://schemas.openxmlformats.org/officeDocument/2006/relationships/notesSlide"/><Relationship Id="rId155" Target="notesSlides/notesSlide7.xml" Type="http://schemas.openxmlformats.org/officeDocument/2006/relationships/notesSlide"/><Relationship Id="rId156" Target="notesSlides/notesSlide8.xml" Type="http://schemas.openxmlformats.org/officeDocument/2006/relationships/notesSlide"/><Relationship Id="rId157" Target="notesSlides/notesSlide9.xml" Type="http://schemas.openxmlformats.org/officeDocument/2006/relationships/notesSlide"/><Relationship Id="rId158" Target="notesSlides/notesSlide10.xml" Type="http://schemas.openxmlformats.org/officeDocument/2006/relationships/notesSlide"/><Relationship Id="rId159" Target="notesSlides/notesSlide11.xml" Type="http://schemas.openxmlformats.org/officeDocument/2006/relationships/notesSlide"/><Relationship Id="rId16" Target="fonts/font16.fntdata" Type="http://schemas.openxmlformats.org/officeDocument/2006/relationships/font"/><Relationship Id="rId160" Target="notesSlides/notesSlide12.xml" Type="http://schemas.openxmlformats.org/officeDocument/2006/relationships/notesSlide"/><Relationship Id="rId161" Target="notesSlides/notesSlide13.xml" Type="http://schemas.openxmlformats.org/officeDocument/2006/relationships/notesSlide"/><Relationship Id="rId162" Target="notesSlides/notesSlide14.xml" Type="http://schemas.openxmlformats.org/officeDocument/2006/relationships/notesSlide"/><Relationship Id="rId163" Target="notesSlides/notesSlide15.xml" Type="http://schemas.openxmlformats.org/officeDocument/2006/relationships/notesSlide"/><Relationship Id="rId164" Target="notesSlides/notesSlide16.xml" Type="http://schemas.openxmlformats.org/officeDocument/2006/relationships/notesSlide"/><Relationship Id="rId165" Target="notesSlides/notesSlide17.xml" Type="http://schemas.openxmlformats.org/officeDocument/2006/relationships/notesSlide"/><Relationship Id="rId166" Target="notesSlides/notesSlide18.xml" Type="http://schemas.openxmlformats.org/officeDocument/2006/relationships/notesSlide"/><Relationship Id="rId167" Target="notesSlides/notesSlide19.xml" Type="http://schemas.openxmlformats.org/officeDocument/2006/relationships/notesSlide"/><Relationship Id="rId168" Target="notesSlides/notesSlide20.xml" Type="http://schemas.openxmlformats.org/officeDocument/2006/relationships/notesSlide"/><Relationship Id="rId169" Target="notesSlides/notesSlide21.xml" Type="http://schemas.openxmlformats.org/officeDocument/2006/relationships/notesSlide"/><Relationship Id="rId17" Target="fonts/font17.fntdata" Type="http://schemas.openxmlformats.org/officeDocument/2006/relationships/font"/><Relationship Id="rId170" Target="notesSlides/notesSlide22.xml" Type="http://schemas.openxmlformats.org/officeDocument/2006/relationships/notesSlide"/><Relationship Id="rId171" Target="notesSlides/notesSlide23.xml" Type="http://schemas.openxmlformats.org/officeDocument/2006/relationships/notesSlide"/><Relationship Id="rId172" Target="notesSlides/notesSlide24.xml" Type="http://schemas.openxmlformats.org/officeDocument/2006/relationships/notesSlide"/><Relationship Id="rId173" Target="notesSlides/notesSlide25.xml" Type="http://schemas.openxmlformats.org/officeDocument/2006/relationships/notesSlide"/><Relationship Id="rId174" Target="notesSlides/notesSlide26.xml" Type="http://schemas.openxmlformats.org/officeDocument/2006/relationships/notesSlide"/><Relationship Id="rId175" Target="notesSlides/notesSlide27.xml" Type="http://schemas.openxmlformats.org/officeDocument/2006/relationships/notesSlide"/><Relationship Id="rId176" Target="notesSlides/notesSlide28.xml" Type="http://schemas.openxmlformats.org/officeDocument/2006/relationships/notesSlide"/><Relationship Id="rId177" Target="notesSlides/notesSlide29.xml" Type="http://schemas.openxmlformats.org/officeDocument/2006/relationships/notesSlide"/><Relationship Id="rId178" Target="notesSlides/notesSlide30.xml" Type="http://schemas.openxmlformats.org/officeDocument/2006/relationships/notesSlide"/><Relationship Id="rId179" Target="notesSlides/notesSlide31.xml" Type="http://schemas.openxmlformats.org/officeDocument/2006/relationships/notesSlide"/><Relationship Id="rId18" Target="fonts/font18.fntdata" Type="http://schemas.openxmlformats.org/officeDocument/2006/relationships/font"/><Relationship Id="rId180" Target="notesSlides/notesSlide32.xml" Type="http://schemas.openxmlformats.org/officeDocument/2006/relationships/notesSlide"/><Relationship Id="rId181" Target="notesSlides/notesSlide33.xml" Type="http://schemas.openxmlformats.org/officeDocument/2006/relationships/notesSlide"/><Relationship Id="rId182" Target="notesSlides/notesSlide34.xml" Type="http://schemas.openxmlformats.org/officeDocument/2006/relationships/notesSlide"/><Relationship Id="rId183" Target="notesSlides/notesSlide35.xml" Type="http://schemas.openxmlformats.org/officeDocument/2006/relationships/notesSlide"/><Relationship Id="rId184" Target="notesSlides/notesSlide36.xml" Type="http://schemas.openxmlformats.org/officeDocument/2006/relationships/notesSlide"/><Relationship Id="rId185" Target="notesSlides/notesSlide37.xml" Type="http://schemas.openxmlformats.org/officeDocument/2006/relationships/notesSlide"/><Relationship Id="rId186" Target="notesSlides/notesSlide38.xml" Type="http://schemas.openxmlformats.org/officeDocument/2006/relationships/notesSlide"/><Relationship Id="rId187" Target="notesSlides/notesSlide39.xml" Type="http://schemas.openxmlformats.org/officeDocument/2006/relationships/notesSlide"/><Relationship Id="rId188" Target="notesSlides/notesSlide40.xml" Type="http://schemas.openxmlformats.org/officeDocument/2006/relationships/notesSlide"/><Relationship Id="rId189" Target="notesSlides/notesSlide41.xml" Type="http://schemas.openxmlformats.org/officeDocument/2006/relationships/notesSlide"/><Relationship Id="rId19" Target="fonts/font19.fntdata" Type="http://schemas.openxmlformats.org/officeDocument/2006/relationships/font"/><Relationship Id="rId190" Target="notesSlides/notesSlide42.xml" Type="http://schemas.openxmlformats.org/officeDocument/2006/relationships/notesSlide"/><Relationship Id="rId191" Target="notesSlides/notesSlide43.xml" Type="http://schemas.openxmlformats.org/officeDocument/2006/relationships/notesSlide"/><Relationship Id="rId192" Target="notesSlides/notesSlide44.xml" Type="http://schemas.openxmlformats.org/officeDocument/2006/relationships/notesSlide"/><Relationship Id="rId193" Target="notesSlides/notesSlide45.xml" Type="http://schemas.openxmlformats.org/officeDocument/2006/relationships/notesSlide"/><Relationship Id="rId194" Target="notesSlides/notesSlide46.xml" Type="http://schemas.openxmlformats.org/officeDocument/2006/relationships/notesSlide"/><Relationship Id="rId195" Target="notesSlides/notesSlide47.xml" Type="http://schemas.openxmlformats.org/officeDocument/2006/relationships/notesSlide"/><Relationship Id="rId196" Target="notesSlides/notesSlide48.xml" Type="http://schemas.openxmlformats.org/officeDocument/2006/relationships/notesSlide"/><Relationship Id="rId197" Target="notesSlides/notesSlide49.xml" Type="http://schemas.openxmlformats.org/officeDocument/2006/relationships/notesSlide"/><Relationship Id="rId198" Target="notesSlides/notesSlide50.xml" Type="http://schemas.openxmlformats.org/officeDocument/2006/relationships/notesSlide"/><Relationship Id="rId199" Target="notesSlides/notesSlide51.xml" Type="http://schemas.openxmlformats.org/officeDocument/2006/relationships/note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slides/slide1.xml" Type="http://schemas.openxmlformats.org/officeDocument/2006/relationships/slide"/><Relationship Id="rId58" Target="slides/slide2.xml" Type="http://schemas.openxmlformats.org/officeDocument/2006/relationships/slide"/><Relationship Id="rId59" Target="slides/slide3.xml" Type="http://schemas.openxmlformats.org/officeDocument/2006/relationships/slide"/><Relationship Id="rId6" Target="fonts/font6.fntdata" Type="http://schemas.openxmlformats.org/officeDocument/2006/relationships/font"/><Relationship Id="rId60" Target="slides/slide4.xml" Type="http://schemas.openxmlformats.org/officeDocument/2006/relationships/slide"/><Relationship Id="rId61" Target="slides/slide5.xml" Type="http://schemas.openxmlformats.org/officeDocument/2006/relationships/slide"/><Relationship Id="rId62" Target="slides/slide6.xml" Type="http://schemas.openxmlformats.org/officeDocument/2006/relationships/slide"/><Relationship Id="rId63" Target="slides/slide7.xml" Type="http://schemas.openxmlformats.org/officeDocument/2006/relationships/slide"/><Relationship Id="rId64" Target="slides/slide8.xml" Type="http://schemas.openxmlformats.org/officeDocument/2006/relationships/slide"/><Relationship Id="rId65" Target="slides/slide9.xml" Type="http://schemas.openxmlformats.org/officeDocument/2006/relationships/slide"/><Relationship Id="rId66" Target="slides/slide10.xml" Type="http://schemas.openxmlformats.org/officeDocument/2006/relationships/slide"/><Relationship Id="rId67" Target="slides/slide11.xml" Type="http://schemas.openxmlformats.org/officeDocument/2006/relationships/slide"/><Relationship Id="rId68" Target="slides/slide12.xml" Type="http://schemas.openxmlformats.org/officeDocument/2006/relationships/slide"/><Relationship Id="rId69" Target="slides/slide13.xml" Type="http://schemas.openxmlformats.org/officeDocument/2006/relationships/slide"/><Relationship Id="rId7" Target="fonts/font7.fntdata" Type="http://schemas.openxmlformats.org/officeDocument/2006/relationships/font"/><Relationship Id="rId70" Target="slides/slide14.xml" Type="http://schemas.openxmlformats.org/officeDocument/2006/relationships/slide"/><Relationship Id="rId71" Target="slides/slide15.xml" Type="http://schemas.openxmlformats.org/officeDocument/2006/relationships/slide"/><Relationship Id="rId72" Target="slides/slide16.xml" Type="http://schemas.openxmlformats.org/officeDocument/2006/relationships/slide"/><Relationship Id="rId73" Target="slides/slide17.xml" Type="http://schemas.openxmlformats.org/officeDocument/2006/relationships/slide"/><Relationship Id="rId74" Target="slides/slide18.xml" Type="http://schemas.openxmlformats.org/officeDocument/2006/relationships/slide"/><Relationship Id="rId75" Target="slides/slide19.xml" Type="http://schemas.openxmlformats.org/officeDocument/2006/relationships/slide"/><Relationship Id="rId76" Target="slides/slide20.xml" Type="http://schemas.openxmlformats.org/officeDocument/2006/relationships/slide"/><Relationship Id="rId77" Target="slides/slide21.xml" Type="http://schemas.openxmlformats.org/officeDocument/2006/relationships/slide"/><Relationship Id="rId78" Target="slides/slide22.xml" Type="http://schemas.openxmlformats.org/officeDocument/2006/relationships/slide"/><Relationship Id="rId79" Target="slides/slide23.xml" Type="http://schemas.openxmlformats.org/officeDocument/2006/relationships/slide"/><Relationship Id="rId8" Target="fonts/font8.fntdata" Type="http://schemas.openxmlformats.org/officeDocument/2006/relationships/font"/><Relationship Id="rId80" Target="slides/slide24.xml" Type="http://schemas.openxmlformats.org/officeDocument/2006/relationships/slide"/><Relationship Id="rId81" Target="slides/slide25.xml" Type="http://schemas.openxmlformats.org/officeDocument/2006/relationships/slide"/><Relationship Id="rId82" Target="slides/slide26.xml" Type="http://schemas.openxmlformats.org/officeDocument/2006/relationships/slide"/><Relationship Id="rId83" Target="slides/slide27.xml" Type="http://schemas.openxmlformats.org/officeDocument/2006/relationships/slide"/><Relationship Id="rId84" Target="slides/slide28.xml" Type="http://schemas.openxmlformats.org/officeDocument/2006/relationships/slide"/><Relationship Id="rId85" Target="slides/slide29.xml" Type="http://schemas.openxmlformats.org/officeDocument/2006/relationships/slide"/><Relationship Id="rId86" Target="slides/slide30.xml" Type="http://schemas.openxmlformats.org/officeDocument/2006/relationships/slide"/><Relationship Id="rId87" Target="slides/slide31.xml" Type="http://schemas.openxmlformats.org/officeDocument/2006/relationships/slide"/><Relationship Id="rId88" Target="slides/slide32.xml" Type="http://schemas.openxmlformats.org/officeDocument/2006/relationships/slide"/><Relationship Id="rId89" Target="slides/slide33.xml" Type="http://schemas.openxmlformats.org/officeDocument/2006/relationships/slide"/><Relationship Id="rId9" Target="fonts/font9.fntdata" Type="http://schemas.openxmlformats.org/officeDocument/2006/relationships/font"/><Relationship Id="rId90" Target="slides/slide34.xml" Type="http://schemas.openxmlformats.org/officeDocument/2006/relationships/slide"/><Relationship Id="rId91" Target="slides/slide35.xml" Type="http://schemas.openxmlformats.org/officeDocument/2006/relationships/slide"/><Relationship Id="rId92" Target="slides/slide36.xml" Type="http://schemas.openxmlformats.org/officeDocument/2006/relationships/slide"/><Relationship Id="rId93" Target="slides/slide37.xml" Type="http://schemas.openxmlformats.org/officeDocument/2006/relationships/slide"/><Relationship Id="rId94" Target="slides/slide38.xml" Type="http://schemas.openxmlformats.org/officeDocument/2006/relationships/slide"/><Relationship Id="rId95" Target="slides/slide39.xml" Type="http://schemas.openxmlformats.org/officeDocument/2006/relationships/slide"/><Relationship Id="rId96" Target="slides/slide40.xml" Type="http://schemas.openxmlformats.org/officeDocument/2006/relationships/slide"/><Relationship Id="rId97" Target="slides/slide41.xml" Type="http://schemas.openxmlformats.org/officeDocument/2006/relationships/slide"/><Relationship Id="rId98" Target="slides/slide42.xml" Type="http://schemas.openxmlformats.org/officeDocument/2006/relationships/slide"/><Relationship Id="rId99" Target="slides/slide43.xml" Type="http://schemas.openxmlformats.org/officeDocument/2006/relationship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3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3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3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3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3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8.xml" Type="http://schemas.openxmlformats.org/officeDocument/2006/relationships/slide"/></Relationships>
</file>

<file path=ppt/notesSlides/_rels/notesSlide3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9.xml" Type="http://schemas.openxmlformats.org/officeDocument/2006/relationships/slide"/></Relationships>
</file>

<file path=ppt/notesSlides/_rels/notesSlide3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0.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1.xml" Type="http://schemas.openxmlformats.org/officeDocument/2006/relationships/slide"/></Relationships>
</file>

<file path=ppt/notesSlides/_rels/notesSlide4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2.xml" Type="http://schemas.openxmlformats.org/officeDocument/2006/relationships/slide"/></Relationships>
</file>

<file path=ppt/notesSlides/_rels/notesSlide4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3.xml" Type="http://schemas.openxmlformats.org/officeDocument/2006/relationships/slide"/></Relationships>
</file>

<file path=ppt/notesSlides/_rels/notesSlide4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4.xml" Type="http://schemas.openxmlformats.org/officeDocument/2006/relationships/slide"/></Relationships>
</file>

<file path=ppt/notesSlides/_rels/notesSlide4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7.xml" Type="http://schemas.openxmlformats.org/officeDocument/2006/relationships/slide"/></Relationships>
</file>

<file path=ppt/notesSlides/_rels/notesSlide4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8.xml" Type="http://schemas.openxmlformats.org/officeDocument/2006/relationships/slide"/></Relationships>
</file>

<file path=ppt/notesSlides/_rels/notesSlide4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3.xml" Type="http://schemas.openxmlformats.org/officeDocument/2006/relationships/slide"/></Relationships>
</file>

<file path=ppt/notesSlides/_rels/notesSlide4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4.xml" Type="http://schemas.openxmlformats.org/officeDocument/2006/relationships/slide"/></Relationships>
</file>

<file path=ppt/notesSlides/_rels/notesSlide4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5.xml" Type="http://schemas.openxmlformats.org/officeDocument/2006/relationships/slide"/></Relationships>
</file>

<file path=ppt/notesSlides/_rels/notesSlide4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6.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7.xml" Type="http://schemas.openxmlformats.org/officeDocument/2006/relationships/slide"/></Relationships>
</file>

<file path=ppt/notesSlides/_rels/notesSlide5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8.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cial Disparities: Maternal mortality rates in the United States disproportionately affect women of color, particularly Black and Indigenous women. According to the CDC, Black women are more than three times as likely to die from pregnancy-related complications as White women, with a maternal mortality ratio of 44.0 deaths per 100,000 live births for Black women compared to 14.1 deaths per 100,000 live births for White women.</a:t>
            </a:r>
          </a:p>
          <a:p>
            <a:r>
              <a:rPr lang="en-US"/>
              <a:t/>
            </a:r>
          </a:p>
          <a:p>
            <a:r>
              <a:rPr lang="en-US"/>
              <a:t>Causes of Maternal Deaths: The leading causes of maternal mortality in the United States include severe bleeding (hemorrhage), hypertensive disorders (such as preeclampsia and eclampsia), cardiovascular conditions, infection, and complications related to cesarean delivery. Mental health conditions, such as depression and substance use disorders, also contribute to maternal mortality and morbidity.</a:t>
            </a:r>
          </a:p>
          <a:p>
            <a:r>
              <a:rPr lang="en-US"/>
              <a:t/>
            </a:r>
          </a:p>
          <a:p>
            <a:r>
              <a:rPr lang="en-US"/>
              <a:t>Postpartum Maternal Deaths: Postpartum maternal deaths, occurring within the first year after childbirth, have been a particular concern in the United States. Data suggests that a significant proportion of maternal deaths occur during the postpartum period, highlighting the importance of comprehensive postpartum care and follow-up for new mothers.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 MIN</a:t>
            </a:r>
          </a:p>
          <a:p>
            <a:r>
              <a:rPr lang="en-US"/>
              <a:t/>
            </a:r>
          </a:p>
          <a:p>
            <a:r>
              <a:rPr lang="en-US"/>
              <a:t>Los estudios muestran que las tasas de depresión posparto tienden a ser más altas en familias LGBTQ+. Los adultos LGBTQ+ tienen una mayor probabilidad de experimentar una condición de salud mental que los adultos heterosexuales. Los factores de riesgo de los trastornos de ansiedad y posparto pueden estar relacionados con el embarazo y la pérdida del bebé, o el parto prematuro.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 MIN</a:t>
            </a:r>
          </a:p>
          <a:p>
            <a:r>
              <a:rPr lang="en-US"/>
              <a:t/>
            </a:r>
          </a:p>
          <a:p>
            <a:r>
              <a:rPr lang="en-US"/>
              <a:t>Los estudios muestran que las tasas de depresión posparto tienden a ser más altas en familias LGBTQ+. Los adultos LGBTQ+ tienen una mayor probabilidad de experimentar una condición de salud mental que los adultos heterosexuales. Los factores de riesgo de los trastornos de ansiedad y posparto pueden estar relacionados con el embarazo y la pérdida del bebé, o el parto prematuro.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 MIN</a:t>
            </a:r>
          </a:p>
          <a:p>
            <a:r>
              <a:rPr lang="en-US"/>
              <a:t/>
            </a:r>
          </a:p>
          <a:p>
            <a:r>
              <a:rPr lang="en-US"/>
              <a:t>Los estudios muestran que las tasas de depresión posparto tienden a ser más altas en familias LGBTQ+. Los adultos LGBTQ+ tienen una mayor probabilidad de experimentar una condición de salud mental que los adultos heterosexuales. Los factores de riesgo de los trastornos de ansiedad y posparto pueden estar relacionados con el embarazo y la pérdida del bebé, o el parto prematuro.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 MIN</a:t>
            </a:r>
          </a:p>
          <a:p>
            <a:r>
              <a:rPr lang="en-US"/>
              <a:t/>
            </a:r>
          </a:p>
          <a:p>
            <a:r>
              <a:rPr lang="en-US"/>
              <a:t>Los estudios muestran que las tasas de depresión posparto tienden a ser más altas en familias LGBTQ+. Los adultos LGBTQ+ tienen una mayor probabilidad de experimentar una condición de salud mental que los adultos heterosexuales. Los factores de riesgo de los trastornos de ansiedad y posparto pueden estar relacionados con el embarazo y la pérdida del bebé, o el parto prematuro.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MIN</a:t>
            </a:r>
          </a:p>
          <a:p>
            <a:r>
              <a:rPr lang="en-US"/>
              <a:t/>
            </a:r>
          </a:p>
          <a:p>
            <a:r>
              <a:rPr lang="en-US"/>
              <a:t>Los estudios muestran que las tasas de depresión posparto tienden a ser más altas en familias LGBTQ+. Los adultos LGBTQ+ tienen una mayor probabilidad de experimentar una condición de salud mental que los adultos heterosexuales. Los factores de riesgo de los trastornos de ansiedad y posparto pueden estar relacionados con el embarazo y la pérdida del bebé, o el parto prematuro.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MIN</a:t>
            </a:r>
          </a:p>
          <a:p>
            <a:r>
              <a:rPr lang="en-US"/>
              <a:t/>
            </a:r>
          </a:p>
          <a:p>
            <a:r>
              <a:rPr lang="en-US"/>
              <a:t>Los estudios muestran que las tasas de depresión posparto tienden a ser más altas en familias LGBTQ+. Los adultos LGBTQ+ tienen una mayor probabilidad de experimentar una condición de salud mental que los adultos heterosexuales. Los factores de riesgo de los trastornos de ansiedad y posparto pueden estar relacionados con el embarazo y la pérdida del bebé, o el parto prematuro.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Obstetrician or Midwife: Obstetricians are medical doctors specialized in pregnancy, childbirth, and postpartum care. They provide prenatal care, monitor the progress of the pregnancy, manage any pregnancy-related complications, and oversee the labor and delivery process. Midwives, on the other hand, are healthcare professionals trained in assisting women during pregnancy, childbirth, and the postpartum period. They can provide prenatal care, attend to labor and delivery, and offer support for breastfeeding and newborn care. Both obstetricians and midwives play crucial roles in providing personalized care and guidance throughout pregnancy.</a:t>
            </a:r>
          </a:p>
          <a:p>
            <a:r>
              <a:rPr lang="en-US"/>
              <a:t/>
            </a:r>
          </a:p>
          <a:p>
            <a:r>
              <a:rPr lang="en-US"/>
              <a:t>Primary Care Provider: Pregnant individuals who have pre-existing medical conditions, such as diabetes, hypertension, or asthma, may benefit from continued care from their primary care provider (PCP) alongside prenatal care from an obstetrician or midwife. PCPs can help manage chronic health conditions and coordinate care with other specialists to ensure optimal health outcomes for both the mother and the baby.</a:t>
            </a:r>
          </a:p>
          <a:p>
            <a:r>
              <a:rPr lang="en-US"/>
              <a:t>Maternal-Fetal Medicine Specialist: Maternal-fetal medicine (MFM) specialists are obstetricians with advanced training in managing high-risk pregnancies and maternal medical complications. They provide specialized care for pregnant individuals with complex medical conditions, multiple gestations (twins, triplets, etc.), or pregnancies at increased risk of complications. MFM specialists work closely with obstetricians, midwives, and other healthcare providers to develop individualized care plans and optimize outcomes for high-risk pregnancies.</a:t>
            </a:r>
          </a:p>
          <a:p>
            <a:r>
              <a:rPr lang="en-US"/>
              <a:t>Genetic Counselor: Genetic counselors specialize in assessing the risk of inherited genetic disorders and birth defects in families. They provide information, counseling, and genetic testing options to pregnant individuals and their partners who may be at increased risk of having a child with a genetic condition. Genetic counselors help individuals make informed decisions about prenatal testing, screening, and potential treatment options based on their family history and genetic risk factors.</a:t>
            </a:r>
          </a:p>
          <a:p>
            <a:r>
              <a:rPr lang="en-US"/>
              <a:t>Dietitian or Nutritionist: Nutrition plays a crucial role in supporting a healthy pregnancy and fetal development. Dietitians or nutritionists can provide personalized guidance on maintaining a balanced diet, managing weight gain, and addressing specific nutritional needs during pregnancy, such as folic acid, iron, calcium, and omega-3 fatty acids. They can also offer support for managing pregnancy-related conditions like gestational diabetes or preeclampsia through dietary modifications.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Obstetrician or Midwife: Obstetricians are medical doctors specialized in pregnancy, childbirth, and postpartum care. They provide prenatal care, monitor the progress of the pregnancy, manage any pregnancy-related complications, and oversee the labor and delivery process. Midwives, on the other hand, are healthcare professionals trained in assisting women during pregnancy, childbirth, and the postpartum period. They can provide prenatal care, attend to labor and delivery, and offer support for breastfeeding and newborn care. Both obstetricians and midwives play crucial roles in providing personalized care and guidance throughout pregnancy.</a:t>
            </a:r>
          </a:p>
          <a:p>
            <a:r>
              <a:rPr lang="en-US"/>
              <a:t/>
            </a:r>
          </a:p>
          <a:p>
            <a:r>
              <a:rPr lang="en-US"/>
              <a:t>Primary Care Provider: Pregnant individuals who have pre-existing medical conditions, such as diabetes, hypertension, or asthma, may benefit from continued care from their primary care provider (PCP) alongside prenatal care from an obstetrician or midwife. PCPs can help manage chronic health conditions and coordinate care with other specialists to ensure optimal health outcomes for both the mother and the baby.</a:t>
            </a:r>
          </a:p>
          <a:p>
            <a:r>
              <a:rPr lang="en-US"/>
              <a:t>Maternal-Fetal Medicine Specialist: Maternal-fetal medicine (MFM) specialists are obstetricians with advanced training in managing high-risk pregnancies and maternal medical complications. They provide specialized care for pregnant individuals with complex medical conditions, multiple gestations (twins, triplets, etc.), or pregnancies at increased risk of complications. MFM specialists work closely with obstetricians, midwives, and other healthcare providers to develop individualized care plans and optimize outcomes for high-risk pregnancies.</a:t>
            </a:r>
          </a:p>
          <a:p>
            <a:r>
              <a:rPr lang="en-US"/>
              <a:t>Genetic Counselor: Genetic counselors specialize in assessing the risk of inherited genetic disorders and birth defects in families. They provide information, counseling, and genetic testing options to pregnant individuals and their partners who may be at increased risk of having a child with a genetic condition. Genetic counselors help individuals make informed decisions about prenatal testing, screening, and potential treatment options based on their family history and genetic risk factors.</a:t>
            </a:r>
          </a:p>
          <a:p>
            <a:r>
              <a:rPr lang="en-US"/>
              <a:t>Dietitian or Nutritionist: Nutrition plays a crucial role in supporting a healthy pregnancy and fetal development. Dietitians or nutritionists can provide personalized guidance on maintaining a balanced diet, managing weight gain, and addressing specific nutritional needs during pregnancy, such as folic acid, iron, calcium, and omega-3 fatty acids. They can also offer support for managing pregnancy-related conditions like gestational diabetes or preeclampsia through dietary modifications.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Maternal-Fetal Medicine Specialist: Maternal-fetal medicine (MFM) specialists are obstetricians with advanced training in managing high-risk pregnancies and maternal medical complications. They provide specialized care for pregnant individuals with complex medical conditions, multiple gestations (twins, triplets, etc.), or pregnancies at increased risk of complications. MFM specialists work closely with obstetricians, midwives, and other healthcare providers to develop individualized care plans and optimize outcomes for high-risk pregnancies.</a:t>
            </a:r>
          </a:p>
          <a:p>
            <a:r>
              <a:rPr lang="en-US"/>
              <a:t/>
            </a:r>
          </a:p>
          <a:p>
            <a:r>
              <a:rPr lang="en-US"/>
              <a:t>Genetic Counselor: Genetic counselors specialize in assessing the risk of inherited genetic disorders and birth defects in families. They provide information, counseling, and genetic testing options to pregnant individuals and their partners who may be at increased risk of having a child with a genetic condition. Genetic counselors help individuals make informed decisions about prenatal testing, screening, and potential treatment options based on their family history and genetic risk factors.</a:t>
            </a:r>
          </a:p>
          <a:p>
            <a:r>
              <a:rPr lang="en-US"/>
              <a:t/>
            </a:r>
          </a:p>
          <a:p>
            <a:r>
              <a:rPr lang="en-US"/>
              <a:t>Dietitian or Nutritionist: Nutrition plays a crucial role in supporting a healthy pregnancy and fetal development. Dietitians or nutritionists can provide personalized guidance on maintaining a balanced diet, managing weight gain, and addressing specific nutritional needs during pregnancy, such as folic acid, iron, calcium, and omega-3 fatty acids. They can also offer support for managing pregnancy-related conditions like gestational diabetes or preeclampsia through dietary modifications.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Maternal-Fetal Medicine Specialist: Maternal-fetal medicine (MFM) specialists are obstetricians with advanced training in managing high-risk pregnancies and maternal medical complications. They provide specialized care for pregnant individuals with complex medical conditions, multiple gestations (twins, triplets, etc.), or pregnancies at increased risk of complications. MFM specialists work closely with obstetricians, midwives, and other healthcare providers to develop individualized care plans and optimize outcomes for high-risk pregnancies.</a:t>
            </a:r>
          </a:p>
          <a:p>
            <a:r>
              <a:rPr lang="en-US"/>
              <a:t/>
            </a:r>
          </a:p>
          <a:p>
            <a:r>
              <a:rPr lang="en-US"/>
              <a:t>Genetic Counselor: Genetic counselors specialize in assessing the risk of inherited genetic disorders and birth defects in families. They provide information, counseling, and genetic testing options to pregnant individuals and their partners who may be at increased risk of having a child with a genetic condition. Genetic counselors help individuals make informed decisions about prenatal testing, screening, and potential treatment options based on their family history and genetic risk factors.</a:t>
            </a:r>
          </a:p>
          <a:p>
            <a:r>
              <a:rPr lang="en-US"/>
              <a:t/>
            </a:r>
          </a:p>
          <a:p>
            <a:r>
              <a:rPr lang="en-US"/>
              <a:t>Dietitian or Nutritionist: Nutrition plays a crucial role in supporting a healthy pregnancy and fetal development. Dietitians or nutritionists can provide personalized guidance on maintaining a balanced diet, managing weight gain, and addressing specific nutritional needs during pregnancy, such as folic acid, iron, calcium, and omega-3 fatty acids. They can also offer support for managing pregnancy-related conditions like gestational diabetes or preeclampsia through dietary modifications.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Perinatal Mental Health Specialist: Perinatal mental health specialists, such as psychologists, psychiatrists, or licensed clinical social workers, specialize in addressing mental health concerns during pregnancy and the postpartum period. They provide assessment, counseling, and treatment for mood disorders (e.g., depression, anxiety), adjustment difficulties, trauma, and other emotional challenges that may arise during pregnancy or after childbirth. Perinatal mental health specialists work collaboratively with obstetricians, midwives, and other healthcare providers to support the psychological well-being of pregnant individuals and their families.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Perinatal Mental Health Specialist: Perinatal mental health specialists, such as psychologists, psychiatrists, or licensed clinical social workers, specialize in addressing mental health concerns during pregnancy and the postpartum period. They provide assessment, counseling, and treatment for mood disorders (e.g., depression, anxiety), adjustment difficulties, trauma, and other emotional challenges that may arise during pregnancy or after childbirth. Perinatal mental health specialists work collaboratively with obstetricians, midwives, and other healthcare providers to support the psychological well-being of pregnant individuals and their families.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Doula</a:t>
            </a:r>
          </a:p>
          <a:p>
            <a:r>
              <a:rPr lang="en-US"/>
              <a:t>Lactation Consultant </a:t>
            </a:r>
          </a:p>
          <a:p>
            <a:r>
              <a:rPr lang="en-US"/>
              <a:t>Obstetric physical therapist</a:t>
            </a:r>
          </a:p>
          <a:p>
            <a:r>
              <a:rPr lang="en-US"/>
              <a:t>Community health workers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Doula</a:t>
            </a:r>
          </a:p>
          <a:p>
            <a:r>
              <a:rPr lang="en-US"/>
              <a:t>Lactation Consultant </a:t>
            </a:r>
          </a:p>
          <a:p>
            <a:r>
              <a:rPr lang="en-US"/>
              <a:t>Obstetric physical therapist</a:t>
            </a:r>
          </a:p>
          <a:p>
            <a:r>
              <a:rPr lang="en-US"/>
              <a:t>Community health workers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childbirth educators</a:t>
            </a:r>
          </a:p>
          <a:p>
            <a:r>
              <a:rPr lang="en-US"/>
              <a:t>as professional sources of information, with</a:t>
            </a:r>
          </a:p>
          <a:p>
            <a:r>
              <a:rPr lang="en-US"/>
              <a:t>skills to support for parents as they prepare for</a:t>
            </a:r>
          </a:p>
          <a:p>
            <a:r>
              <a:rPr lang="en-US"/>
              <a:t>pregnancy, labor, birth, and parenthood.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childbirth educators</a:t>
            </a:r>
          </a:p>
          <a:p>
            <a:r>
              <a:rPr lang="en-US"/>
              <a:t>as professional sources of information, with</a:t>
            </a:r>
          </a:p>
          <a:p>
            <a:r>
              <a:rPr lang="en-US"/>
              <a:t>skills to support for parents as they prepare for</a:t>
            </a:r>
          </a:p>
          <a:p>
            <a:r>
              <a:rPr lang="en-US"/>
              <a:t>pregnancy, labor, birth, and parenthood.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 If you have vomiting from morning sickness, your teeth may be exposed to too much stomach acid. This acid can harm the enamel (the hard surface) of your teeth. Morning sickness (also called nausea and vomiting of pregnancy or NVP) is nausea and vomiting that happens during pregnancy, usually in the first few months.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Example: If you have vomiting from morning sickness, your teeth may be exposed to too much stomach acid. This acid can harm the enamel (the hard surface) of your teeth. Morning sickness (also called nausea and vomiting of pregnancy or NVP) is nausea and vomiting that happens during pregnancy, usually in the first few months.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Medicaid</a:t>
            </a:r>
          </a:p>
          <a:p>
            <a:r>
              <a:rPr lang="en-US"/>
              <a:t>Healthy Babies Equity Act</a:t>
            </a:r>
          </a:p>
          <a:p>
            <a:r>
              <a:rPr lang="en-US"/>
              <a:t>How to find a provider </a:t>
            </a:r>
          </a:p>
          <a:p>
            <a:r>
              <a:rPr lang="en-US"/>
              <a:t>What insurance covers: lactation consultant, breast pump, doula, birth control, labor and delivery, medical transportation (metroaccess)</a:t>
            </a:r>
          </a:p>
          <a:p>
            <a:r>
              <a:rPr lang="en-US"/>
              <a:t/>
            </a:r>
          </a:p>
          <a:p>
            <a:r>
              <a:rPr lang="en-US"/>
              <a:t>https://www.marchofdimes.org/find-support/topics/planning-baby/health-insurance-during-pregnancy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Medicaid</a:t>
            </a:r>
          </a:p>
          <a:p>
            <a:r>
              <a:rPr lang="en-US"/>
              <a:t>Healthy Babies Equity Act</a:t>
            </a:r>
          </a:p>
          <a:p>
            <a:r>
              <a:rPr lang="en-US"/>
              <a:t>How to find a provider </a:t>
            </a:r>
          </a:p>
          <a:p>
            <a:r>
              <a:rPr lang="en-US"/>
              <a:t>What insurance covers: lactation consultant, breast pump, doula, birth control, labor and delivery, medical transportation (metroaccess)</a:t>
            </a:r>
          </a:p>
          <a:p>
            <a:r>
              <a:rPr lang="en-US"/>
              <a:t/>
            </a:r>
          </a:p>
          <a:p>
            <a:r>
              <a:rPr lang="en-US"/>
              <a:t>https://www.marchofdimes.org/find-support/topics/planning-baby/health-insurance-during-pregnancy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MIN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MIN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¿Qué es una Organización de Atención Administrada (MCO)?</a:t>
            </a:r>
          </a:p>
          <a:p>
            <a:r>
              <a:rPr lang="en-US"/>
              <a:t/>
            </a:r>
          </a:p>
          <a:p>
            <a:r>
              <a:rPr lang="en-US"/>
              <a:t>Una Organización de Atención Administrada (MCO) es un plan de salud o una compañía de atención médica que utiliza la atención administrada como modelo para mantener alta la calidad de la atención y al mismo tiempo limitar los costos.</a:t>
            </a:r>
          </a:p>
          <a:p>
            <a:r>
              <a:rPr lang="en-US"/>
              <a:t/>
            </a:r>
          </a:p>
          <a:p>
            <a:r>
              <a:rPr lang="en-US"/>
              <a:t>Como parte de un sistema de atención administrada, una MCO acepta ofrecer sus servicios a un costo reducido, junto con otras MCO de la red.</a:t>
            </a:r>
          </a:p>
          <a:p>
            <a:r>
              <a:rPr lang="en-US"/>
              <a:t/>
            </a:r>
          </a:p>
          <a:p>
            <a:r>
              <a:rPr lang="en-US"/>
              <a:t>Hay cuatro tipos de organizaciones o planes de atención administrada:</a:t>
            </a:r>
          </a:p>
          <a:p>
            <a:r>
              <a:rPr lang="en-US"/>
              <a:t/>
            </a:r>
          </a:p>
          <a:p>
            <a:r>
              <a:rPr lang="en-US"/>
              <a:t>Organización de proveedores preferidos (PPO)</a:t>
            </a:r>
          </a:p>
          <a:p>
            <a:r>
              <a:rPr lang="en-US"/>
              <a:t>Organización de mantenimiento de la salud (HMO)</a:t>
            </a:r>
          </a:p>
          <a:p>
            <a:r>
              <a:rPr lang="en-US"/>
              <a:t>Punto de servicio (POS)</a:t>
            </a:r>
          </a:p>
          <a:p>
            <a:r>
              <a:rPr lang="en-US"/>
              <a:t>Organización de proveedores exclusivos (EPO)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Postpartum Support International </a:t>
            </a:r>
          </a:p>
          <a:p>
            <a:r>
              <a:rPr lang="en-US"/>
              <a:t>Fatherhood Program (Alex)</a:t>
            </a:r>
          </a:p>
          <a:p>
            <a:r>
              <a:rPr lang="en-US"/>
              <a:t>Diaper Assistance </a:t>
            </a:r>
          </a:p>
          <a:p>
            <a:r>
              <a:rPr lang="en-US"/>
              <a:t>Pregnancy Centers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Postpartum Support International </a:t>
            </a:r>
          </a:p>
          <a:p>
            <a:r>
              <a:rPr lang="en-US"/>
              <a:t>Fatherhood Program (Alex)</a:t>
            </a:r>
          </a:p>
          <a:p>
            <a:r>
              <a:rPr lang="en-US"/>
              <a:t>Diaper Assistance </a:t>
            </a:r>
          </a:p>
          <a:p>
            <a:r>
              <a:rPr lang="en-US"/>
              <a:t>Pregnancy Centers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domestic violence?</a:t>
            </a:r>
          </a:p>
          <a:p>
            <a:r>
              <a:rPr lang="en-US"/>
              <a:t>A1.   Domestic violence is a pattern of behavior when one intimate partner or spouse threatens or abuses the other partner.  Abuse may include physical harm, forced sexual relations, emotional manipulation (including isolation or intimidation), and economic and/or immigration-related threats.  While most recorded incidents of domestic violence involve men abusing women or children, men can also be victims of domestic violence.</a:t>
            </a:r>
          </a:p>
          <a:p>
            <a:r>
              <a:rPr lang="en-US"/>
              <a:t/>
            </a:r>
          </a:p>
          <a:p>
            <a:r>
              <a:rPr lang="en-US"/>
              <a:t>Domestic violence may include sexual assault, child abuse and other violent crimes.  Sexual assault is any type of sexual activity that you do not agree to, even with your spouse, and can be committed by anyone.  Child abuse includes: physical abuse (any injury that does not happen by accident, including excessive punishment), physical neglect (failure to provide food, shelter, medical care or supervision), sexual abuse, and emotional abuse (threats, withholding love, support or guidance).</a:t>
            </a:r>
          </a:p>
          <a:p>
            <a:r>
              <a:rPr lang="en-US"/>
              <a:t/>
            </a:r>
          </a:p>
          <a:p>
            <a:r>
              <a:rPr lang="en-US"/>
              <a:t>Under all circumstances, domestic violence, sexual assault and child abuse are illegal in the United States.  All people in the United States (regardless of race, color, religion, sex, age, ethnicity, national origin or immigration status) are guaranteed protection from abuse under the law. Any victim of domestic violence – regardless of immigration or citizenship status – can seek help.  An immigrant victim of domestic violence may also be eligible for immigration related protections.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domestic violence?</a:t>
            </a:r>
          </a:p>
          <a:p>
            <a:r>
              <a:rPr lang="en-US"/>
              <a:t>A1.   Domestic violence is a pattern of behavior when one intimate partner or spouse threatens or abuses the other partner.  Abuse may include physical harm, forced sexual relations, emotional manipulation (including isolation or intimidation), and economic and/or immigration-related threats.  While most recorded incidents of domestic violence involve men abusing women or children, men can also be victims of domestic violence.</a:t>
            </a:r>
          </a:p>
          <a:p>
            <a:r>
              <a:rPr lang="en-US"/>
              <a:t/>
            </a:r>
          </a:p>
          <a:p>
            <a:r>
              <a:rPr lang="en-US"/>
              <a:t>Domestic violence may include sexual assault, child abuse and other violent crimes.  Sexual assault is any type of sexual activity that you do not agree to, even with your spouse, and can be committed by anyone.  Child abuse includes: physical abuse (any injury that does not happen by accident, including excessive punishment), physical neglect (failure to provide food, shelter, medical care or supervision), sexual abuse, and emotional abuse (threats, withholding love, support or guidance).</a:t>
            </a:r>
          </a:p>
          <a:p>
            <a:r>
              <a:rPr lang="en-US"/>
              <a:t/>
            </a:r>
          </a:p>
          <a:p>
            <a:r>
              <a:rPr lang="en-US"/>
              <a:t>Under all circumstances, domestic violence, sexual assault and child abuse are illegal in the United States.  All people in the United States (regardless of race, color, religion, sex, age, ethnicity, national origin or immigration status) are guaranteed protection from abuse under the law. Any victim of domestic violence – regardless of immigration or citizenship status – can seek help.  An immigrant victim of domestic violence may also be eligible for immigration related protections.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are the legal rights for victims of domestic violence in the United States?</a:t>
            </a:r>
          </a:p>
          <a:p>
            <a:r>
              <a:rPr lang="en-US"/>
              <a:t>All people in the United States, regardless of immigration or citizenship status, are guaranteed basic protections under both civil and criminal law.  Laws governing families provide you with:</a:t>
            </a:r>
          </a:p>
          <a:p>
            <a:r>
              <a:rPr lang="en-US"/>
              <a:t/>
            </a:r>
          </a:p>
          <a:p>
            <a:r>
              <a:rPr lang="en-US"/>
              <a:t>The right to obtain a protection order for you and your child(ren).</a:t>
            </a:r>
          </a:p>
          <a:p>
            <a:r>
              <a:rPr lang="en-US"/>
              <a:t>The right to legal separation or divorce without the consent of your spouse.</a:t>
            </a:r>
          </a:p>
          <a:p>
            <a:r>
              <a:rPr lang="en-US"/>
              <a:t>The right to share certain marital property.  In cases of divorce, the court will divide any property or financial assets you and your spouse have together.</a:t>
            </a:r>
          </a:p>
          <a:p>
            <a:r>
              <a:rPr lang="en-US"/>
              <a:t>The right to ask for custody of your child(ren) and financial support.  Parents of children under the age of 21 often are required to pay child support for any child not living with them.</a:t>
            </a:r>
          </a:p>
          <a:p>
            <a:r>
              <a:rPr lang="en-US"/>
              <a:t/>
            </a:r>
          </a:p>
          <a:p>
            <a:r>
              <a:rPr lang="en-US"/>
              <a:t>--</a:t>
            </a:r>
          </a:p>
          <a:p>
            <a:r>
              <a:rPr lang="en-US"/>
              <a:t/>
            </a:r>
          </a:p>
          <a:p>
            <a:r>
              <a:rPr lang="en-US"/>
              <a:t> If I am a victim of domestic violence, sexual assault or other crime, what immigration options are available to me?</a:t>
            </a:r>
          </a:p>
          <a:p>
            <a:r>
              <a:rPr lang="en-US"/>
              <a:t> There are many ways immigrants who become victims of domestic violence, sexual assault and some other specific crimes may apply for legal immigration status for themselves and their child(ren). A victim’s application is confidential and no one, including an abuser, crime perpetrator or family member, will be told that you applied.</a:t>
            </a:r>
          </a:p>
          <a:p>
            <a:r>
              <a:rPr lang="en-US"/>
              <a:t>Self-petitions for legal status under the Violence Against Women Act (VAWA)</a:t>
            </a:r>
          </a:p>
          <a:p>
            <a:r>
              <a:rPr lang="en-US"/>
              <a:t>Cancellation of removal under VAWA</a:t>
            </a:r>
          </a:p>
          <a:p>
            <a:r>
              <a:rPr lang="en-US"/>
              <a:t>U-nonimmigrant status (crime victims)</a:t>
            </a:r>
          </a:p>
          <a:p>
            <a:r>
              <a:rPr lang="en-US"/>
              <a:t>These immigration benefits each have specific requirements that must be established. Consult an immigration lawyer who works with victims of domestic violence to discuss how any of these immigration benefits may affect or assist you.</a:t>
            </a:r>
          </a:p>
          <a:p>
            <a:r>
              <a:rPr lang="en-US"/>
              <a:t>Organizations in Maryland providing legal assistance are nonprofits Ayuda, Mil Mujeres, and many more.</a:t>
            </a:r>
          </a:p>
          <a:p>
            <a:r>
              <a:rPr lang="en-US"/>
              <a:t>Help and support is available to victims of domestic violence through the National Domestic Violence Hotline at 800-799-SAFE (7233) or 800-787-3224 (TTY).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are the legal rights for victims of domestic violence in the United States?</a:t>
            </a:r>
          </a:p>
          <a:p>
            <a:r>
              <a:rPr lang="en-US"/>
              <a:t>All people in the United States, regardless of immigration or citizenship status, are guaranteed basic protections under both civil and criminal law.  Laws governing families provide you with:</a:t>
            </a:r>
          </a:p>
          <a:p>
            <a:r>
              <a:rPr lang="en-US"/>
              <a:t/>
            </a:r>
          </a:p>
          <a:p>
            <a:r>
              <a:rPr lang="en-US"/>
              <a:t>The right to obtain a protection order for you and your child(ren).</a:t>
            </a:r>
          </a:p>
          <a:p>
            <a:r>
              <a:rPr lang="en-US"/>
              <a:t>The right to legal separation or divorce without the consent of your spouse.</a:t>
            </a:r>
          </a:p>
          <a:p>
            <a:r>
              <a:rPr lang="en-US"/>
              <a:t>The right to share certain marital property.  In cases of divorce, the court will divide any property or financial assets you and your spouse have together.</a:t>
            </a:r>
          </a:p>
          <a:p>
            <a:r>
              <a:rPr lang="en-US"/>
              <a:t>The right to ask for custody of your child(ren) and financial support.  Parents of children under the age of 21 often are required to pay child support for any child not living with them.</a:t>
            </a:r>
          </a:p>
          <a:p>
            <a:r>
              <a:rPr lang="en-US"/>
              <a:t/>
            </a:r>
          </a:p>
          <a:p>
            <a:r>
              <a:rPr lang="en-US"/>
              <a:t>--</a:t>
            </a:r>
          </a:p>
          <a:p>
            <a:r>
              <a:rPr lang="en-US"/>
              <a:t/>
            </a:r>
          </a:p>
          <a:p>
            <a:r>
              <a:rPr lang="en-US"/>
              <a:t> If I am a victim of domestic violence, sexual assault or other crime, what immigration options are available to me?</a:t>
            </a:r>
          </a:p>
          <a:p>
            <a:r>
              <a:rPr lang="en-US"/>
              <a:t> There are many ways immigrants who become victims of domestic violence, sexual assault and some other specific crimes may apply for legal immigration status for themselves and their child(ren). A victim’s application is confidential and no one, including an abuser, crime perpetrator or family member, will be told that you applied.</a:t>
            </a:r>
          </a:p>
          <a:p>
            <a:r>
              <a:rPr lang="en-US"/>
              <a:t>Self-petitions for legal status under the Violence Against Women Act (VAWA)</a:t>
            </a:r>
          </a:p>
          <a:p>
            <a:r>
              <a:rPr lang="en-US"/>
              <a:t>Cancellation of removal under VAWA</a:t>
            </a:r>
          </a:p>
          <a:p>
            <a:r>
              <a:rPr lang="en-US"/>
              <a:t>U-nonimmigrant status (crime victims)</a:t>
            </a:r>
          </a:p>
          <a:p>
            <a:r>
              <a:rPr lang="en-US"/>
              <a:t>These immigration benefits each have specific requirements that must be established. Consult an immigration lawyer who works with victims of domestic violence to discuss how any of these immigration benefits may affect or assist you.</a:t>
            </a:r>
          </a:p>
          <a:p>
            <a:r>
              <a:rPr lang="en-US"/>
              <a:t>Organizations in Maryland providing legal assistance are nonprofits Ayuda, Mil Mujeres, and many more.</a:t>
            </a:r>
          </a:p>
          <a:p>
            <a:r>
              <a:rPr lang="en-US"/>
              <a:t>Help and support is available to victims of domestic violence through the National Domestic Violence Hotline at 800-799-SAFE (7233) or 800-787-3224 (TTY).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Federal Family and Medical Leave Act (FMLA)</a:t>
            </a:r>
          </a:p>
          <a:p>
            <a:r>
              <a:rPr lang="en-US"/>
              <a:t>The Family and Medical Leave Act entitles certain employees up to 12 weeks of unpaid leave for specified family and medical reasons. Below are some common questions. If you have further questions about your rights under FMLA, consult with an attorney or your employer.</a:t>
            </a:r>
          </a:p>
          <a:p>
            <a:r>
              <a:rPr lang="en-US"/>
              <a:t/>
            </a:r>
          </a:p>
          <a:p>
            <a:r>
              <a:rPr lang="en-US"/>
              <a:t>Maryland's Parental Leave Act (MPLA)</a:t>
            </a:r>
          </a:p>
          <a:p>
            <a:r>
              <a:rPr lang="en-US"/>
              <a:t>Maryland’s Parental Leave Act (MPLA) requires an employer in the State of Maryland that has between 15 to 49 employees to provide eligible employees with 6 work-weeks of unpaid parental leave benefits, during any 12-month period, for the birth, adoption, or foster placement of a child. Below are some common questions. If you have further questions about your rights under MPLA, consult with an attorney or your employer.</a:t>
            </a:r>
          </a:p>
          <a:p>
            <a:r>
              <a:rPr lang="en-US"/>
              <a:t/>
            </a:r>
          </a:p>
          <a:p>
            <a:r>
              <a:rPr lang="en-US"/>
              <a:t>https://www.peoples-law.org/family-medical-leave-act-and-parental-leave-act#:~:text=Maryland%27s%20Parental%20Leave%20Act%20(MPLA)%20requires%20an%20employer%20in%20the,Below%20are%20some%20common%20questions.</a:t>
            </a:r>
          </a:p>
          <a:p>
            <a:r>
              <a:rPr lang="en-US"/>
              <a:t/>
            </a:r>
          </a:p>
          <a:p>
            <a:r>
              <a:rPr lang="en-US"/>
              <a:t>The Maryland Breastfeeding Law states that:</a:t>
            </a:r>
          </a:p>
          <a:p>
            <a:r>
              <a:rPr lang="en-US"/>
              <a:t>A mother may breastfeed her child in any public or private location in which the mother and child are authorized to be.</a:t>
            </a:r>
          </a:p>
          <a:p>
            <a:r>
              <a:rPr lang="en-US"/>
              <a:t>A person may not restrict or limit the right of a mother to breastfeed her child.</a:t>
            </a:r>
          </a:p>
          <a:p>
            <a:r>
              <a:rPr lang="en-US"/>
              <a:t>(Md. Code §20-801)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Ley Federal de Licencia Familiar y Médica (FMLA)</a:t>
            </a:r>
          </a:p>
          <a:p>
            <a:r>
              <a:rPr lang="en-US"/>
              <a:t>La Ley de Licencia Familiar y Médica otorga a ciertos empleados hasta 12 semanas de licencia no remunerada por razones familiares y médicas específicas. A continuación se presentan algunas preguntas comunes. Si tiene más preguntas sobre sus derechos según la FMLA, consulte con un abogado o su empleador.</a:t>
            </a:r>
          </a:p>
          <a:p>
            <a:r>
              <a:rPr lang="en-US"/>
              <a:t/>
            </a:r>
          </a:p>
          <a:p>
            <a:r>
              <a:rPr lang="en-US"/>
              <a:t>Ley de licencia parental de Maryland (MPLA)</a:t>
            </a:r>
          </a:p>
          <a:p>
            <a:r>
              <a:rPr lang="en-US"/>
              <a:t>La Ley de Licencia Parental de Maryland (MPLA) requiere que un empleador en el Estado de Maryland que tenga entre 15 y 49 empleados proporcione a los empleados elegibles 6 semanas laborales de beneficios de licencia parental no remunerada, durante cualquier período de 12 meses, por nacimiento, adopción, o colocación de un niño en hogares de guarda. A continuación se presentan algunas preguntas comunes. Si tiene más preguntas sobre sus derechos según la MPLA, consulte con un abogado o su empleador.</a:t>
            </a:r>
          </a:p>
          <a:p>
            <a:r>
              <a:rPr lang="en-US"/>
              <a:t/>
            </a:r>
          </a:p>
          <a:p>
            <a:r>
              <a:rPr lang="en-US"/>
              <a:t>https://www.peoples-law.org/family-medical-leave-act-and-parental-leave-act#:~:text=Maryland%27s%20Parental%20Leave%20Act%20(MPLA)%20requires%20an%20employer%20in%20the,Below%20are%20some%20common%20questions.</a:t>
            </a:r>
          </a:p>
          <a:p>
            <a:r>
              <a:rPr lang="en-US"/>
              <a:t/>
            </a:r>
          </a:p>
          <a:p>
            <a:r>
              <a:rPr lang="en-US"/>
              <a:t>La Ley de Lactancia Materna de Maryland establece que:</a:t>
            </a:r>
          </a:p>
          <a:p>
            <a:r>
              <a:rPr lang="en-US"/>
              <a:t>Una madre podrá amamantar a su hijo en cualquier lugar público o privado en el que la madre y el niño estén autorizados a estar.</a:t>
            </a:r>
          </a:p>
          <a:p>
            <a:r>
              <a:rPr lang="en-US"/>
              <a:t>Una persona no podrá restringir ni limitar el derecho de una madre a amamantar a su hijo.</a:t>
            </a:r>
          </a:p>
          <a:p>
            <a:r>
              <a:rPr lang="en-US"/>
              <a:t>(Código de Maryland §20-801)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State WIC HOTLINE	1-800-242-4WIC</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State WIC HOTLINE	1-800-242-4WIC</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Early Head Start (EHS) programs serve infants and toddlers under the age of 3, and pregnant women. EHS programs provide intensive comprehensive child development and family support services to low-income infants and toddlers and their families, and to pregnant women and their families.</a:t>
            </a:r>
          </a:p>
          <a:p>
            <a:r>
              <a:rPr lang="en-US"/>
              <a:t>Early Head Start programs provide similar services as preschool Head Start programs, but they are tailored for the unique needs of infants and toddlers. Early Head Start programs promote the physical, cognitive, social, and emotional development of infants and toddlers through safe and developmentally enriching caregiving. This prepares these children for continued growth and development and eventual success in school and life.</a:t>
            </a:r>
          </a:p>
          <a:p>
            <a:r>
              <a:rPr lang="en-US"/>
              <a:t>Following the general Head Start model, Early Head Start programs support parents, both mothers and fathers, in their role as primary caregivers and teachers of their children. Programs assist families in meeting their own personal goals and achieving self-sufficiency across a wide variety of domains, such as housing stability, continued education, and financial security.</a:t>
            </a:r>
          </a:p>
          <a:p>
            <a:r>
              <a:rPr lang="en-US"/>
              <a:t>Early Head Start programs also mobilize the local community to provide the resources and environment necessary to ensure a comprehensive, integrated array of services and support for children and families.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Los programas Early Head Start (EHS) atienden a bebés y niños pequeños menores de 3 años y a mujeres embarazadas. Los programas de EHS brindan servicios intensivos integrales de desarrollo infantil y apoyo familiar a bebés y niños pequeños de bajos ingresos y sus familias, y a mujeres embarazadas y sus familias.</a:t>
            </a:r>
          </a:p>
          <a:p>
            <a:r>
              <a:rPr lang="en-US"/>
              <a:t>Los programas Early Head Start brindan servicios similares a los programas preescolares Head Start, pero están diseñados para las necesidades únicas de los bebés y niños pequeños. Los programas Early Head Start promueven el desarrollo físico, cognitivo, social y emocional de bebés y niños pequeños a través de un cuidado seguro y enriquecedor para el desarrollo. Esto prepara a estos niños para un crecimiento y desarrollo continuos y un eventual éxito en la escuela y la vida.</a:t>
            </a:r>
          </a:p>
          <a:p>
            <a:r>
              <a:rPr lang="en-US"/>
              <a:t>Siguiendo el modelo general de Head Start, los programas Early Head Start apoyan a los padres, tanto madres como padres, en su papel de cuidadores principales y maestros de sus hijos. Los programas ayudan a las familias a alcanzar sus propios objetivos personales y lograr la autosuficiencia en una amplia variedad de ámbitos, como estabilidad de vivienda, educación continua y seguridad financiera.</a:t>
            </a:r>
          </a:p>
          <a:p>
            <a:r>
              <a:rPr lang="en-US"/>
              <a:t>Los programas Early Head Start también movilizan a la comunidad local para proporcionar los recursos y el entorno necesarios para garantizar una gama integral e integrada de servicios y apoyo para niños y familias.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be eligible for the CCS Program, you must be:</a:t>
            </a:r>
          </a:p>
          <a:p>
            <a:r>
              <a:rPr lang="en-US"/>
              <a:t>A Maryland resident who is working/employed, in an approved training program or attending school. For families where both parents live within the same household, both parents must meet all eligibility requirements. </a:t>
            </a:r>
          </a:p>
          <a:p>
            <a:r>
              <a:rPr lang="en-US"/>
              <a:t>A recipient of Temporary Cash Assistance (TCA) or Supplemental Security Income (SSI) or within CCS income guidelines (see below).</a:t>
            </a:r>
          </a:p>
          <a:p>
            <a:r>
              <a:rPr lang="en-US"/>
              <a:t>Willing to have your child immunized to Maryland state standards or provide documentation supporting Exemption from Immunization. </a:t>
            </a:r>
          </a:p>
          <a:p>
            <a:r>
              <a:rPr lang="en-US"/>
              <a:t>Willing to provide proof that each child needing child care is a citizen of the United States or a qualified alien. (Provide a Birth Certificate for each child or documentation that certifies the child's status.) </a:t>
            </a:r>
          </a:p>
          <a:p>
            <a:r>
              <a:rPr lang="en-US"/>
              <a:t/>
            </a:r>
          </a:p>
          <a:p>
            <a:r>
              <a:rPr lang="en-US"/>
              <a:t>NOTE: Parents ARE NOT required to be citizens of the United States. </a:t>
            </a:r>
          </a:p>
          <a:p>
            <a:r>
              <a:rPr lang="en-US"/>
              <a:t/>
            </a:r>
          </a:p>
          <a:p>
            <a:r>
              <a:rPr lang="en-US"/>
              <a:t>Willing to provide proof of identity for all members within the household composition. (Proof of identity for the parent can be any form of a government issued document. The birth certificate or immigration status documentation can serve as proof of identity for each child in the household composition.) </a:t>
            </a:r>
          </a:p>
          <a:p>
            <a:r>
              <a:rPr lang="en-US"/>
              <a:t>Willing to provide a Photo I.D. (Only required of the head of households.)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Para ser elegible para el Programa CCS, debe ser:</a:t>
            </a:r>
          </a:p>
          <a:p>
            <a:r>
              <a:rPr lang="en-US"/>
              <a:t>Un residente de Maryland que esté trabajando/empleado, en un programa de capacitación aprobado o asistiendo a la escuela. Para familias donde ambos padres viven en el mismo hogar, ambos padres deben cumplir con todos los requisitos de elegibilidad.</a:t>
            </a:r>
          </a:p>
          <a:p>
            <a:r>
              <a:rPr lang="en-US"/>
              <a:t>Un beneficiario de Asistencia Temporal en Efectivo (TCA) o Ingreso de Seguridad Suplementario (SSI) o dentro de las pautas de ingresos de CCS (ver a continuación).</a:t>
            </a:r>
          </a:p>
          <a:p>
            <a:r>
              <a:rPr lang="en-US"/>
              <a:t>Estar dispuesto a vacunar a su hijo según los estándares del estado de Maryland o proporcionar documentación que respalde la exención de vacunación.</a:t>
            </a:r>
          </a:p>
          <a:p>
            <a:r>
              <a:rPr lang="en-US"/>
              <a:t>Estar dispuesto a proporcionar prueba de que cada niño que necesita cuidado infantil es ciudadano de los Estados Unidos o extranjero calificado. (Aportar Acta de Nacimiento de cada niño o documentación que acredite el estado del niño.)</a:t>
            </a:r>
          </a:p>
          <a:p>
            <a:r>
              <a:rPr lang="en-US"/>
              <a:t/>
            </a:r>
          </a:p>
          <a:p>
            <a:r>
              <a:rPr lang="en-US"/>
              <a:t>NOTA: NO se requiere que los padres sean ciudadanos de los Estados Unidos.</a:t>
            </a:r>
          </a:p>
          <a:p>
            <a:r>
              <a:rPr lang="en-US"/>
              <a:t/>
            </a:r>
          </a:p>
          <a:p>
            <a:r>
              <a:rPr lang="en-US"/>
              <a:t>Estar dispuesto a proporcionar prueba de identidad para todos los miembros dentro de la composición del hogar. (La prueba de identidad de los padres puede ser cualquier forma de documento emitido por el gobierno. El certificado de nacimiento o la documentación del estado migratorio pueden servir como prueba de identidad para cada niño en la composición del hogar).</a:t>
            </a:r>
          </a:p>
          <a:p>
            <a:r>
              <a:rPr lang="en-US"/>
              <a:t>Dispuesto a proporcionar una identificación con fotografía. (Sólo se requiere del jefe de hogar.)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According to data from the Centers for Disease Control and Prevention (CDC), the maternal mortality ratio in the United States was 20.1 maternal deaths per 100,000 live births in 2019. This represents a total of 658 maternal deaths recorded in the United States that year.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According to data from the Centers for Disease Control and Prevention (CDC), the maternal mortality ratio in the United States was 20.1 maternal deaths per 100,000 live births in 2019. This represents a total of 658 maternal deaths recorded in the United States that year.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cial Disparities: Maternal mortality rates in the United States disproportionately affect women of color, particularly Black and Indigenous women. According to the CDC, Black women are more than three times as likely to die from pregnancy-related complications as White women, with a maternal mortality ratio of 44.0 deaths per 100,000 live births for Black women compared to 14.1 deaths per 100,000 live births for White women.</a:t>
            </a:r>
          </a:p>
          <a:p>
            <a:r>
              <a:rPr lang="en-US"/>
              <a:t/>
            </a:r>
          </a:p>
          <a:p>
            <a:r>
              <a:rPr lang="en-US"/>
              <a:t>Causes of Maternal Deaths: The leading causes of maternal mortality in the United States include severe bleeding (hemorrhage), hypertensive disorders (such as preeclampsia and eclampsia), cardiovascular conditions, infection, and complications related to cesarean delivery. Mental health conditions, such as depression and substance use disorders, also contribute to maternal mortality and morbidity.</a:t>
            </a:r>
          </a:p>
          <a:p>
            <a:r>
              <a:rPr lang="en-US"/>
              <a:t/>
            </a:r>
          </a:p>
          <a:p>
            <a:r>
              <a:rPr lang="en-US"/>
              <a:t>Postpartum Maternal Deaths: Postpartum maternal deaths, occurring within the first year after childbirth, have been a particular concern in the United States. Data suggests that a significant proportion of maternal deaths occur during the postpartum period, highlighting the importance of comprehensive postpartum care and follow-up for new mothers.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1.png" Type="http://schemas.openxmlformats.org/officeDocument/2006/relationships/image"/><Relationship Id="rId14" Target="../media/image12.svg" Type="http://schemas.openxmlformats.org/officeDocument/2006/relationships/image"/><Relationship Id="rId15" Target="../media/image13.png" Type="http://schemas.openxmlformats.org/officeDocument/2006/relationships/image"/><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7.png" Type="http://schemas.openxmlformats.org/officeDocument/2006/relationships/image"/><Relationship Id="rId4" Target="../media/image38.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41.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44.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41.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44.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41.png" Type="http://schemas.openxmlformats.org/officeDocument/2006/relationships/image"/><Relationship Id="rId4" Target="../media/image42.svg" Type="http://schemas.openxmlformats.org/officeDocument/2006/relationships/image"/><Relationship Id="rId5" Target="../media/image45.jpeg" Type="http://schemas.openxmlformats.org/officeDocument/2006/relationships/image"/><Relationship Id="rId6" Target="../media/image46.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41.png" Type="http://schemas.openxmlformats.org/officeDocument/2006/relationships/image"/><Relationship Id="rId4" Target="../media/image42.svg" Type="http://schemas.openxmlformats.org/officeDocument/2006/relationships/image"/><Relationship Id="rId5" Target="../media/image45.jpeg" Type="http://schemas.openxmlformats.org/officeDocument/2006/relationships/image"/><Relationship Id="rId6" Target="../media/image46.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41.png" Type="http://schemas.openxmlformats.org/officeDocument/2006/relationships/image"/><Relationship Id="rId4" Target="../media/image42.svg" Type="http://schemas.openxmlformats.org/officeDocument/2006/relationships/image"/><Relationship Id="rId5" Target="../media/image47.jpeg" Type="http://schemas.openxmlformats.org/officeDocument/2006/relationships/image"/><Relationship Id="rId6" Target="../media/image48.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41.png" Type="http://schemas.openxmlformats.org/officeDocument/2006/relationships/image"/><Relationship Id="rId4" Target="../media/image42.svg" Type="http://schemas.openxmlformats.org/officeDocument/2006/relationships/image"/><Relationship Id="rId5" Target="../media/image47.jpeg" Type="http://schemas.openxmlformats.org/officeDocument/2006/relationships/image"/><Relationship Id="rId6" Target="../media/image48.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1.png" Type="http://schemas.openxmlformats.org/officeDocument/2006/relationships/image"/><Relationship Id="rId14" Target="../media/image12.svg" Type="http://schemas.openxmlformats.org/officeDocument/2006/relationships/image"/><Relationship Id="rId15" Target="../media/image13.png" Type="http://schemas.openxmlformats.org/officeDocument/2006/relationships/image"/><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6.jpeg" Type="http://schemas.openxmlformats.org/officeDocument/2006/relationships/image"/><Relationship Id="rId11" Target="../media/image57.png" Type="http://schemas.openxmlformats.org/officeDocument/2006/relationships/image"/><Relationship Id="rId2" Target="../notesSlides/notesSlide21.xml" Type="http://schemas.openxmlformats.org/officeDocument/2006/relationships/notesSlid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55.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6.jpeg" Type="http://schemas.openxmlformats.org/officeDocument/2006/relationships/image"/><Relationship Id="rId11" Target="../media/image57.png" Type="http://schemas.openxmlformats.org/officeDocument/2006/relationships/image"/><Relationship Id="rId2" Target="../notesSlides/notesSlide22.xml" Type="http://schemas.openxmlformats.org/officeDocument/2006/relationships/notesSlid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55.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https://www.acog.org/womens-health/pregnancy/labor-and-delivery" TargetMode="External" Type="http://schemas.openxmlformats.org/officeDocument/2006/relationships/hyperlink"/></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60.png" Type="http://schemas.openxmlformats.org/officeDocument/2006/relationships/image"/><Relationship Id="rId6" Target="../media/image61.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18" Target="../media/image30.png" Type="http://schemas.openxmlformats.org/officeDocument/2006/relationships/image"/><Relationship Id="rId2" Target="../media/image14.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60.png" Type="http://schemas.openxmlformats.org/officeDocument/2006/relationships/image"/><Relationship Id="rId6" Target="../media/image61.sv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https://iblce.org/" TargetMode="External" Type="http://schemas.openxmlformats.org/officeDocument/2006/relationships/hyperlink"/><Relationship Id="rId7" Target="https://www.whattoexpect.com/poor-milk-supply-breastfeeding.aspx" TargetMode="External" Type="http://schemas.openxmlformats.org/officeDocument/2006/relationships/hyperlink"/><Relationship Id="rId8" Target="https://www.whattoexpect.com/first-year/health-and-safety/newborn-weight-average-gains-loss/" TargetMode="External" Type="http://schemas.openxmlformats.org/officeDocument/2006/relationships/hyperlink"/><Relationship Id="rId9" Target="https://www.whattoexpect.com/first-year/breastfeeding/positions/" TargetMode="External" Type="http://schemas.openxmlformats.org/officeDocument/2006/relationships/hyperlink"/></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https://www.whattoexpect.com/poor-milk-supply-breastfeeding.aspx" TargetMode="External" Type="http://schemas.openxmlformats.org/officeDocument/2006/relationships/hyperlink"/></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66.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66.pn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69.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18" Target="../media/image30.png" Type="http://schemas.openxmlformats.org/officeDocument/2006/relationships/image"/><Relationship Id="rId2" Target="../media/image14.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69.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70.png" Type="http://schemas.openxmlformats.org/officeDocument/2006/relationships/image"/><Relationship Id="rId4" Target="../media/image71.sv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70.png" Type="http://schemas.openxmlformats.org/officeDocument/2006/relationships/image"/><Relationship Id="rId4" Target="../media/image71.sv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75.jpe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svg" Type="http://schemas.openxmlformats.org/officeDocument/2006/relationships/image"/><Relationship Id="rId4" Target="../media/image75.jpeg" Type="http://schemas.openxmlformats.org/officeDocument/2006/relationships/image"/></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2" Target="../notesSlides/notesSlide33.xml" Type="http://schemas.openxmlformats.org/officeDocument/2006/relationships/notesSlide"/><Relationship Id="rId3" Target="../media/image76.png" Type="http://schemas.openxmlformats.org/officeDocument/2006/relationships/image"/><Relationship Id="rId4" Target="../media/image77.sv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2.png" Type="http://schemas.openxmlformats.org/officeDocument/2006/relationships/image"/></Relationships>
</file>

<file path=ppt/slides/_rels/slide4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2" Target="../notesSlides/notesSlide34.xml" Type="http://schemas.openxmlformats.org/officeDocument/2006/relationships/notesSlide"/><Relationship Id="rId3" Target="../media/image76.png" Type="http://schemas.openxmlformats.org/officeDocument/2006/relationships/image"/><Relationship Id="rId4" Target="../media/image77.sv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2.png" Type="http://schemas.openxmlformats.org/officeDocument/2006/relationships/image"/></Relationships>
</file>

<file path=ppt/slides/_rels/slide4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2" Target="../notesSlides/notesSlide35.xml" Type="http://schemas.openxmlformats.org/officeDocument/2006/relationships/notesSlide"/><Relationship Id="rId3" Target="../media/image76.png" Type="http://schemas.openxmlformats.org/officeDocument/2006/relationships/image"/><Relationship Id="rId4" Target="../media/image77.sv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s>
</file>

<file path=ppt/slides/_rels/slide5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2" Target="../notesSlides/notesSlide36.xml" Type="http://schemas.openxmlformats.org/officeDocument/2006/relationships/notesSlide"/><Relationship Id="rId3" Target="../media/image76.png" Type="http://schemas.openxmlformats.org/officeDocument/2006/relationships/image"/><Relationship Id="rId4" Target="../media/image77.sv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2.png" Type="http://schemas.openxmlformats.org/officeDocument/2006/relationships/image"/></Relationships>
</file>

<file path=ppt/slides/_rels/slide5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 Id="rId3" Target="../media/image85.svg" Type="http://schemas.openxmlformats.org/officeDocument/2006/relationships/image"/><Relationship Id="rId4" Target="../media/image86.png" Type="http://schemas.openxmlformats.org/officeDocument/2006/relationships/image"/></Relationships>
</file>

<file path=ppt/slides/_rels/slide5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4.png" Type="http://schemas.openxmlformats.org/officeDocument/2006/relationships/image"/><Relationship Id="rId3" Target="../media/image85.svg" Type="http://schemas.openxmlformats.org/officeDocument/2006/relationships/image"/><Relationship Id="rId4" Target="../media/image86.png" Type="http://schemas.openxmlformats.org/officeDocument/2006/relationships/image"/></Relationships>
</file>

<file path=ppt/slides/_rels/slide5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7.png" Type="http://schemas.openxmlformats.org/officeDocument/2006/relationships/image"/><Relationship Id="rId3" Target="../media/image88.svg" Type="http://schemas.openxmlformats.org/officeDocument/2006/relationships/image"/><Relationship Id="rId4" Target="../media/image86.png" Type="http://schemas.openxmlformats.org/officeDocument/2006/relationships/image"/><Relationship Id="rId5" Target="../media/image89.jpeg" Type="http://schemas.openxmlformats.org/officeDocument/2006/relationships/image"/></Relationships>
</file>

<file path=ppt/slides/_rels/slide5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7.png" Type="http://schemas.openxmlformats.org/officeDocument/2006/relationships/image"/><Relationship Id="rId3" Target="../media/image88.svg" Type="http://schemas.openxmlformats.org/officeDocument/2006/relationships/image"/><Relationship Id="rId4" Target="../media/image86.png" Type="http://schemas.openxmlformats.org/officeDocument/2006/relationships/image"/><Relationship Id="rId5" Target="../media/image90.png" Type="http://schemas.openxmlformats.org/officeDocument/2006/relationships/image"/><Relationship Id="rId6" Target="../media/image91.svg" Type="http://schemas.openxmlformats.org/officeDocument/2006/relationships/image"/></Relationships>
</file>

<file path=ppt/slides/_rels/slide5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7.png" Type="http://schemas.openxmlformats.org/officeDocument/2006/relationships/image"/><Relationship Id="rId3" Target="../media/image88.svg" Type="http://schemas.openxmlformats.org/officeDocument/2006/relationships/image"/><Relationship Id="rId4" Target="../media/image86.png" Type="http://schemas.openxmlformats.org/officeDocument/2006/relationships/image"/><Relationship Id="rId5" Target="../media/image90.png" Type="http://schemas.openxmlformats.org/officeDocument/2006/relationships/image"/><Relationship Id="rId6" Target="../media/image91.svg" Type="http://schemas.openxmlformats.org/officeDocument/2006/relationships/image"/></Relationships>
</file>

<file path=ppt/slides/_rels/slide5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2.jpeg" Type="http://schemas.openxmlformats.org/officeDocument/2006/relationships/image"/></Relationships>
</file>

<file path=ppt/slides/_rels/slide5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2.jpeg" Type="http://schemas.openxmlformats.org/officeDocument/2006/relationships/image"/></Relationships>
</file>

<file path=ppt/slides/_rels/slide5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7.xml" Type="http://schemas.openxmlformats.org/officeDocument/2006/relationships/notesSlide"/><Relationship Id="rId3" Target="../media/image86.png" Type="http://schemas.openxmlformats.org/officeDocument/2006/relationships/image"/><Relationship Id="rId4" Target="https://www.marylandhealthconnection.gov" TargetMode="External" Type="http://schemas.openxmlformats.org/officeDocument/2006/relationships/hyperlink"/></Relationships>
</file>

<file path=ppt/slides/_rels/slide5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8.xml" Type="http://schemas.openxmlformats.org/officeDocument/2006/relationships/notesSlide"/><Relationship Id="rId3" Target="../media/image93.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s>
</file>

<file path=ppt/slides/_rels/slide6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93.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6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95.jpeg" Type="http://schemas.openxmlformats.org/officeDocument/2006/relationships/image"/><Relationship Id="rId8" Target="../media/image96.jpeg" Type="http://schemas.openxmlformats.org/officeDocument/2006/relationships/image"/></Relationships>
</file>

<file path=ppt/slides/_rels/slide6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95.jpeg" Type="http://schemas.openxmlformats.org/officeDocument/2006/relationships/image"/><Relationship Id="rId8" Target="../media/image96.jpeg" Type="http://schemas.openxmlformats.org/officeDocument/2006/relationships/image"/></Relationships>
</file>

<file path=ppt/slides/_rels/slide6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56.jpeg" Type="http://schemas.openxmlformats.org/officeDocument/2006/relationships/image"/></Relationships>
</file>

<file path=ppt/slides/_rels/slide6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56.jpeg" Type="http://schemas.openxmlformats.org/officeDocument/2006/relationships/image"/></Relationships>
</file>

<file path=ppt/slides/_rels/slide6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97.jpeg" Type="http://schemas.openxmlformats.org/officeDocument/2006/relationships/image"/></Relationships>
</file>

<file path=ppt/slides/_rels/slide6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98.jpeg" Type="http://schemas.openxmlformats.org/officeDocument/2006/relationships/image"/></Relationships>
</file>

<file path=ppt/slides/_rels/slide6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99.png" Type="http://schemas.openxmlformats.org/officeDocument/2006/relationships/image"/></Relationships>
</file>

<file path=ppt/slides/_rels/slide6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99.png" Type="http://schemas.openxmlformats.org/officeDocument/2006/relationships/image"/></Relationships>
</file>

<file path=ppt/slides/_rels/slide6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57.png" Type="http://schemas.openxmlformats.org/officeDocument/2006/relationships/image"/><Relationship Id="rId8" Target="../media/image100.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s>
</file>

<file path=ppt/slides/_rels/slide7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57.png" Type="http://schemas.openxmlformats.org/officeDocument/2006/relationships/image"/><Relationship Id="rId8" Target="../media/image100.png" Type="http://schemas.openxmlformats.org/officeDocument/2006/relationships/image"/></Relationships>
</file>

<file path=ppt/slides/_rels/slide7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0.xml" Type="http://schemas.openxmlformats.org/officeDocument/2006/relationships/notesSlide"/><Relationship Id="rId3" Target="../media/image33.png" Type="http://schemas.openxmlformats.org/officeDocument/2006/relationships/image"/><Relationship Id="rId4" Target="../media/image34.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94.png" Type="http://schemas.openxmlformats.org/officeDocument/2006/relationships/image"/></Relationships>
</file>

<file path=ppt/slides/_rels/slide7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1.xml" Type="http://schemas.openxmlformats.org/officeDocument/2006/relationships/notesSlide"/><Relationship Id="rId3" Target="../media/image33.png" Type="http://schemas.openxmlformats.org/officeDocument/2006/relationships/image"/><Relationship Id="rId4" Target="../media/image34.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94.png" Type="http://schemas.openxmlformats.org/officeDocument/2006/relationships/image"/></Relationships>
</file>

<file path=ppt/slides/_rels/slide7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2.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94.png" Type="http://schemas.openxmlformats.org/officeDocument/2006/relationships/image"/></Relationships>
</file>

<file path=ppt/slides/_rels/slide7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3.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94.png" Type="http://schemas.openxmlformats.org/officeDocument/2006/relationships/image"/></Relationships>
</file>

<file path=ppt/slides/_rels/slide7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94.png" Type="http://schemas.openxmlformats.org/officeDocument/2006/relationships/image"/><Relationship Id="rId5" Target="https://umdsafecenter.org/services/" TargetMode="External" Type="http://schemas.openxmlformats.org/officeDocument/2006/relationships/hyperlink"/></Relationships>
</file>

<file path=ppt/slides/_rels/slide7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94.png" Type="http://schemas.openxmlformats.org/officeDocument/2006/relationships/image"/><Relationship Id="rId5" Target="https://umdsafecenter.org/services/" TargetMode="External" Type="http://schemas.openxmlformats.org/officeDocument/2006/relationships/hyperlink"/></Relationships>
</file>

<file path=ppt/slides/_rels/slide7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4.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94.png" Type="http://schemas.openxmlformats.org/officeDocument/2006/relationships/image"/><Relationship Id="rId6" Target="../media/image101.png" Type="http://schemas.openxmlformats.org/officeDocument/2006/relationships/image"/></Relationships>
</file>

<file path=ppt/slides/_rels/slide7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5.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94.png" Type="http://schemas.openxmlformats.org/officeDocument/2006/relationships/image"/><Relationship Id="rId6" Target="../media/image101.png" Type="http://schemas.openxmlformats.org/officeDocument/2006/relationships/image"/></Relationships>
</file>

<file path=ppt/slides/_rels/slide7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94.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s>
</file>

<file path=ppt/slides/_rels/slide80.xml.rels><?xml version="1.0" encoding="UTF-8" standalone="no"?><Relationships xmlns="http://schemas.openxmlformats.org/package/2006/relationships"><Relationship Id="rId1" Target="../slideLayouts/slideLayout7.xml" Type="http://schemas.openxmlformats.org/officeDocument/2006/relationships/slideLayout"/><Relationship Id="rId10" Target="https://www.reprolegalhelpline.org/" TargetMode="External" Type="http://schemas.openxmlformats.org/officeDocument/2006/relationships/hyperlink"/><Relationship Id="rId11" Target="https://www.ifwhenhow.org/" TargetMode="External" Type="http://schemas.openxmlformats.org/officeDocument/2006/relationships/hyperlink"/><Relationship Id="rId12" Target="tel:1-844-868-2812" TargetMode="External" Type="http://schemas.openxmlformats.org/officeDocument/2006/relationships/hyperlink"/><Relationship Id="rId2" Target="../media/image31.png" Type="http://schemas.openxmlformats.org/officeDocument/2006/relationships/image"/><Relationship Id="rId3" Target="../media/image32.svg" Type="http://schemas.openxmlformats.org/officeDocument/2006/relationships/image"/><Relationship Id="rId4" Target="../media/image94.png" Type="http://schemas.openxmlformats.org/officeDocument/2006/relationships/image"/><Relationship Id="rId5" Target="https://www.all-options.org/find-support/" TargetMode="External" Type="http://schemas.openxmlformats.org/officeDocument/2006/relationships/hyperlink"/><Relationship Id="rId6" Target="tel:1-888-493-0092" TargetMode="External" Type="http://schemas.openxmlformats.org/officeDocument/2006/relationships/hyperlink"/><Relationship Id="rId7" Target="http://www.abortionfinder.org/" TargetMode="External" Type="http://schemas.openxmlformats.org/officeDocument/2006/relationships/hyperlink"/><Relationship Id="rId8" Target="https://nwaafund.org/" TargetMode="External" Type="http://schemas.openxmlformats.org/officeDocument/2006/relationships/hyperlink"/><Relationship Id="rId9" Target="tel:1-866-692-2310" TargetMode="External" Type="http://schemas.openxmlformats.org/officeDocument/2006/relationships/hyperlink"/></Relationships>
</file>

<file path=ppt/slides/_rels/slide8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102.png" Type="http://schemas.openxmlformats.org/officeDocument/2006/relationships/image"/></Relationships>
</file>

<file path=ppt/slides/_rels/slide8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94.png" Type="http://schemas.openxmlformats.org/officeDocument/2006/relationships/image"/><Relationship Id="rId7" Target="../media/image102.png" Type="http://schemas.openxmlformats.org/officeDocument/2006/relationships/image"/></Relationships>
</file>

<file path=ppt/slides/_rels/slide8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6.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94.png" Type="http://schemas.openxmlformats.org/officeDocument/2006/relationships/image"/><Relationship Id="rId6" Target="https://health.maryland.gov/phpa/wic/Documents/certification/O-00%20Income%20Guidelines%20E_S%202023%204x9.pdf" TargetMode="External" Type="http://schemas.openxmlformats.org/officeDocument/2006/relationships/hyperlink"/><Relationship Id="rId7" Target="../media/image103.png" Type="http://schemas.openxmlformats.org/officeDocument/2006/relationships/image"/></Relationships>
</file>

<file path=ppt/slides/_rels/slide8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7.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94.png" Type="http://schemas.openxmlformats.org/officeDocument/2006/relationships/image"/><Relationship Id="rId6" Target="../media/image103.png" Type="http://schemas.openxmlformats.org/officeDocument/2006/relationships/image"/></Relationships>
</file>

<file path=ppt/slides/_rels/slide8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8.xml" Type="http://schemas.openxmlformats.org/officeDocument/2006/relationships/notesSlide"/><Relationship Id="rId3" Target="../media/image33.png" Type="http://schemas.openxmlformats.org/officeDocument/2006/relationships/image"/><Relationship Id="rId4" Target="../media/image34.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94.png" Type="http://schemas.openxmlformats.org/officeDocument/2006/relationships/image"/></Relationships>
</file>

<file path=ppt/slides/_rels/slide8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9.xml" Type="http://schemas.openxmlformats.org/officeDocument/2006/relationships/notesSlide"/><Relationship Id="rId3" Target="../media/image33.png" Type="http://schemas.openxmlformats.org/officeDocument/2006/relationships/image"/><Relationship Id="rId4" Target="../media/image34.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94.png" Type="http://schemas.openxmlformats.org/officeDocument/2006/relationships/image"/></Relationships>
</file>

<file path=ppt/slides/_rels/slide8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0.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94.png" Type="http://schemas.openxmlformats.org/officeDocument/2006/relationships/image"/><Relationship Id="rId6" Target="https://earlychildhood.marylandpublicschools.org/child-care-providers/child-care-scholarship-program" TargetMode="External" Type="http://schemas.openxmlformats.org/officeDocument/2006/relationships/hyperlink"/></Relationships>
</file>

<file path=ppt/slides/_rels/slide8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1.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94.png" Type="http://schemas.openxmlformats.org/officeDocument/2006/relationships/image"/></Relationships>
</file>

<file path=ppt/slides/_rels/slide8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18" Target="../media/image30.png" Type="http://schemas.openxmlformats.org/officeDocument/2006/relationships/image"/><Relationship Id="rId2" Target="../media/image14.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7.png" Type="http://schemas.openxmlformats.org/officeDocument/2006/relationships/image"/><Relationship Id="rId4" Target="../media/image38.svg" Type="http://schemas.openxmlformats.org/officeDocument/2006/relationships/image"/></Relationships>
</file>

<file path=ppt/slides/_rels/slide9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png" Type="http://schemas.openxmlformats.org/officeDocument/2006/relationships/image"/><Relationship Id="rId18" Target="../media/image30.png" Type="http://schemas.openxmlformats.org/officeDocument/2006/relationships/image"/><Relationship Id="rId2" Target="../media/image14.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90342" y="7683073"/>
            <a:ext cx="3184223" cy="3270113"/>
          </a:xfrm>
          <a:custGeom>
            <a:avLst/>
            <a:gdLst/>
            <a:ahLst/>
            <a:cxnLst/>
            <a:rect r="r" b="b" t="t" l="l"/>
            <a:pathLst>
              <a:path h="3270113" w="3184223">
                <a:moveTo>
                  <a:pt x="0" y="0"/>
                </a:moveTo>
                <a:lnTo>
                  <a:pt x="3184222" y="0"/>
                </a:lnTo>
                <a:lnTo>
                  <a:pt x="3184222" y="3270114"/>
                </a:lnTo>
                <a:lnTo>
                  <a:pt x="0" y="32701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7194582" y="4007181"/>
            <a:ext cx="10064718" cy="2239899"/>
          </a:xfrm>
          <a:prstGeom prst="rect">
            <a:avLst/>
          </a:prstGeom>
        </p:spPr>
        <p:txBody>
          <a:bodyPr anchor="t" rtlCol="false" tIns="0" lIns="0" bIns="0" rIns="0">
            <a:spAutoFit/>
          </a:bodyPr>
          <a:lstStyle/>
          <a:p>
            <a:pPr algn="ctr">
              <a:lnSpc>
                <a:spcPts val="8447"/>
              </a:lnSpc>
            </a:pPr>
            <a:r>
              <a:rPr lang="en-US" sz="8800">
                <a:solidFill>
                  <a:srgbClr val="493F6B"/>
                </a:solidFill>
                <a:latin typeface="Arimo Bold"/>
              </a:rPr>
              <a:t>PRENATAL CARE IN MARYLAND</a:t>
            </a:r>
          </a:p>
        </p:txBody>
      </p:sp>
      <p:sp>
        <p:nvSpPr>
          <p:cNvPr name="Freeform 4" id="4"/>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487530" y="3387286"/>
            <a:ext cx="6567534" cy="6906912"/>
          </a:xfrm>
          <a:custGeom>
            <a:avLst/>
            <a:gdLst/>
            <a:ahLst/>
            <a:cxnLst/>
            <a:rect r="r" b="b" t="t" l="l"/>
            <a:pathLst>
              <a:path h="6906912" w="6567534">
                <a:moveTo>
                  <a:pt x="0" y="0"/>
                </a:moveTo>
                <a:lnTo>
                  <a:pt x="6567534" y="0"/>
                </a:lnTo>
                <a:lnTo>
                  <a:pt x="6567534" y="6906912"/>
                </a:lnTo>
                <a:lnTo>
                  <a:pt x="0" y="69069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62696" y="-1958315"/>
            <a:ext cx="6338768" cy="4522440"/>
          </a:xfrm>
          <a:custGeom>
            <a:avLst/>
            <a:gdLst/>
            <a:ahLst/>
            <a:cxnLst/>
            <a:rect r="r" b="b" t="t" l="l"/>
            <a:pathLst>
              <a:path h="4522440" w="6338768">
                <a:moveTo>
                  <a:pt x="0" y="0"/>
                </a:moveTo>
                <a:lnTo>
                  <a:pt x="6338769" y="0"/>
                </a:lnTo>
                <a:lnTo>
                  <a:pt x="6338769" y="4522440"/>
                </a:lnTo>
                <a:lnTo>
                  <a:pt x="0" y="452244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3920528" y="5510547"/>
            <a:ext cx="6149935" cy="6215408"/>
          </a:xfrm>
          <a:custGeom>
            <a:avLst/>
            <a:gdLst/>
            <a:ahLst/>
            <a:cxnLst/>
            <a:rect r="r" b="b" t="t" l="l"/>
            <a:pathLst>
              <a:path h="6215408" w="6149935">
                <a:moveTo>
                  <a:pt x="0" y="0"/>
                </a:moveTo>
                <a:lnTo>
                  <a:pt x="6149935" y="0"/>
                </a:lnTo>
                <a:lnTo>
                  <a:pt x="6149935" y="6215408"/>
                </a:lnTo>
                <a:lnTo>
                  <a:pt x="0" y="621540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6185444" y="-251652"/>
            <a:ext cx="2586264" cy="2660915"/>
          </a:xfrm>
          <a:custGeom>
            <a:avLst/>
            <a:gdLst/>
            <a:ahLst/>
            <a:cxnLst/>
            <a:rect r="r" b="b" t="t" l="l"/>
            <a:pathLst>
              <a:path h="2660915" w="2586264">
                <a:moveTo>
                  <a:pt x="0" y="0"/>
                </a:moveTo>
                <a:lnTo>
                  <a:pt x="2586264" y="0"/>
                </a:lnTo>
                <a:lnTo>
                  <a:pt x="2586264" y="2660914"/>
                </a:lnTo>
                <a:lnTo>
                  <a:pt x="0" y="266091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9144000" y="-592439"/>
            <a:ext cx="5735939" cy="5735939"/>
          </a:xfrm>
          <a:custGeom>
            <a:avLst/>
            <a:gdLst/>
            <a:ahLst/>
            <a:cxnLst/>
            <a:rect r="r" b="b" t="t" l="l"/>
            <a:pathLst>
              <a:path h="5735939" w="5735939">
                <a:moveTo>
                  <a:pt x="0" y="0"/>
                </a:moveTo>
                <a:lnTo>
                  <a:pt x="5735939" y="0"/>
                </a:lnTo>
                <a:lnTo>
                  <a:pt x="5735939" y="5735939"/>
                </a:lnTo>
                <a:lnTo>
                  <a:pt x="0" y="5735939"/>
                </a:lnTo>
                <a:lnTo>
                  <a:pt x="0" y="0"/>
                </a:lnTo>
                <a:close/>
              </a:path>
            </a:pathLst>
          </a:custGeom>
          <a:blipFill>
            <a:blip r:embed="rId1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4078" y="3350041"/>
            <a:ext cx="9724090" cy="5763313"/>
          </a:xfrm>
          <a:custGeom>
            <a:avLst/>
            <a:gdLst/>
            <a:ahLst/>
            <a:cxnLst/>
            <a:rect r="r" b="b" t="t" l="l"/>
            <a:pathLst>
              <a:path h="5763313" w="9724090">
                <a:moveTo>
                  <a:pt x="0" y="0"/>
                </a:moveTo>
                <a:lnTo>
                  <a:pt x="9724090" y="0"/>
                </a:lnTo>
                <a:lnTo>
                  <a:pt x="9724090" y="5763313"/>
                </a:lnTo>
                <a:lnTo>
                  <a:pt x="0" y="57633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1034167" y="1000125"/>
            <a:ext cx="6702573" cy="8286750"/>
          </a:xfrm>
          <a:prstGeom prst="rect">
            <a:avLst/>
          </a:prstGeom>
        </p:spPr>
        <p:txBody>
          <a:bodyPr anchor="t" rtlCol="false" tIns="0" lIns="0" bIns="0" rIns="0">
            <a:spAutoFit/>
          </a:bodyPr>
          <a:lstStyle/>
          <a:p>
            <a:pPr algn="l" marL="0" indent="0" lvl="0">
              <a:lnSpc>
                <a:spcPts val="3840"/>
              </a:lnSpc>
              <a:spcBef>
                <a:spcPct val="0"/>
              </a:spcBef>
            </a:pPr>
            <a:r>
              <a:rPr lang="en-US" sz="3200" strike="noStrike" u="none">
                <a:solidFill>
                  <a:srgbClr val="873E8A"/>
                </a:solidFill>
                <a:latin typeface="Arimo"/>
              </a:rPr>
              <a:t>Las principales causas de mortalidad materna en todo el mundo son las complicaciones obstétricas, como hemorragias graves (hemorragia posparto), trastornos hipertensivos (eclampsia y preeclampsia), infecciones, abortos inseguros y partos obstruidos. </a:t>
            </a:r>
          </a:p>
          <a:p>
            <a:pPr algn="l" marL="0" indent="0" lvl="0">
              <a:lnSpc>
                <a:spcPts val="3840"/>
              </a:lnSpc>
              <a:spcBef>
                <a:spcPct val="0"/>
              </a:spcBef>
            </a:pPr>
          </a:p>
          <a:p>
            <a:pPr algn="l" marL="0" indent="0" lvl="0">
              <a:lnSpc>
                <a:spcPts val="3840"/>
              </a:lnSpc>
              <a:spcBef>
                <a:spcPct val="0"/>
              </a:spcBef>
            </a:pPr>
            <a:r>
              <a:rPr lang="en-US" sz="3200" strike="noStrike" u="none">
                <a:solidFill>
                  <a:srgbClr val="873E8A"/>
                </a:solidFill>
                <a:latin typeface="Arimo"/>
              </a:rPr>
              <a:t>Estas causas se pueden prevenir en gran medida con el acceso oportuno a servicios de atención de salud materna de calidad, incluida la asistencia calificada en el parto, la atención obstétrica de emergencia y la atención posnatal para madres y recién nacidos.</a:t>
            </a:r>
          </a:p>
        </p:txBody>
      </p:sp>
      <p:sp>
        <p:nvSpPr>
          <p:cNvPr name="TextBox 4" id="4"/>
          <p:cNvSpPr txBox="true"/>
          <p:nvPr/>
        </p:nvSpPr>
        <p:spPr>
          <a:xfrm rot="0">
            <a:off x="1472447" y="1299581"/>
            <a:ext cx="8167352" cy="1057275"/>
          </a:xfrm>
          <a:prstGeom prst="rect">
            <a:avLst/>
          </a:prstGeom>
        </p:spPr>
        <p:txBody>
          <a:bodyPr anchor="t" rtlCol="false" tIns="0" lIns="0" bIns="0" rIns="0">
            <a:spAutoFit/>
          </a:bodyPr>
          <a:lstStyle/>
          <a:p>
            <a:pPr algn="ctr" marL="0" indent="0" lvl="0">
              <a:lnSpc>
                <a:spcPts val="8159"/>
              </a:lnSpc>
              <a:spcBef>
                <a:spcPct val="0"/>
              </a:spcBef>
            </a:pPr>
            <a:r>
              <a:rPr lang="en-US" sz="6799" strike="noStrike" u="none">
                <a:solidFill>
                  <a:srgbClr val="873E8A"/>
                </a:solidFill>
                <a:latin typeface="Arimo Bold"/>
              </a:rPr>
              <a:t>Los hechos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82620" y="3069040"/>
            <a:ext cx="6722178" cy="6143606"/>
          </a:xfrm>
          <a:custGeom>
            <a:avLst/>
            <a:gdLst/>
            <a:ahLst/>
            <a:cxnLst/>
            <a:rect r="r" b="b" t="t" l="l"/>
            <a:pathLst>
              <a:path h="6143606" w="6722178">
                <a:moveTo>
                  <a:pt x="0" y="0"/>
                </a:moveTo>
                <a:lnTo>
                  <a:pt x="6722178" y="0"/>
                </a:lnTo>
                <a:lnTo>
                  <a:pt x="6722178" y="6143606"/>
                </a:lnTo>
                <a:lnTo>
                  <a:pt x="0" y="61436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31425" y="780625"/>
            <a:ext cx="15225150" cy="1057275"/>
          </a:xfrm>
          <a:prstGeom prst="rect">
            <a:avLst/>
          </a:prstGeom>
        </p:spPr>
        <p:txBody>
          <a:bodyPr anchor="t" rtlCol="false" tIns="0" lIns="0" bIns="0" rIns="0">
            <a:spAutoFit/>
          </a:bodyPr>
          <a:lstStyle/>
          <a:p>
            <a:pPr algn="ctr">
              <a:lnSpc>
                <a:spcPts val="8159"/>
              </a:lnSpc>
            </a:pPr>
            <a:r>
              <a:rPr lang="en-US" sz="6799">
                <a:solidFill>
                  <a:srgbClr val="873E8A"/>
                </a:solidFill>
                <a:latin typeface="Arimo Bold"/>
              </a:rPr>
              <a:t>The Facts </a:t>
            </a:r>
          </a:p>
        </p:txBody>
      </p:sp>
      <p:sp>
        <p:nvSpPr>
          <p:cNvPr name="TextBox 4" id="4"/>
          <p:cNvSpPr txBox="true"/>
          <p:nvPr/>
        </p:nvSpPr>
        <p:spPr>
          <a:xfrm rot="0">
            <a:off x="862667" y="2068051"/>
            <a:ext cx="4634045" cy="2181225"/>
          </a:xfrm>
          <a:prstGeom prst="rect">
            <a:avLst/>
          </a:prstGeom>
        </p:spPr>
        <p:txBody>
          <a:bodyPr anchor="t" rtlCol="false" tIns="0" lIns="0" bIns="0" rIns="0">
            <a:spAutoFit/>
          </a:bodyPr>
          <a:lstStyle/>
          <a:p>
            <a:pPr>
              <a:lnSpc>
                <a:spcPts val="2880"/>
              </a:lnSpc>
            </a:pPr>
            <a:r>
              <a:rPr lang="en-US" sz="2400">
                <a:solidFill>
                  <a:srgbClr val="493F6B"/>
                </a:solidFill>
                <a:latin typeface="Arimo"/>
              </a:rPr>
              <a:t>According to the Centers for Disease Control and Prevention (CDC), in the United States, about 77.5% of pregnant women initiated prenatal care in the first trimester in 2019. </a:t>
            </a:r>
          </a:p>
        </p:txBody>
      </p:sp>
      <p:sp>
        <p:nvSpPr>
          <p:cNvPr name="AutoShape 5" id="5"/>
          <p:cNvSpPr/>
          <p:nvPr/>
        </p:nvSpPr>
        <p:spPr>
          <a:xfrm rot="8545172">
            <a:off x="11084307" y="4172151"/>
            <a:ext cx="1678869" cy="0"/>
          </a:xfrm>
          <a:prstGeom prst="line">
            <a:avLst/>
          </a:prstGeom>
          <a:ln cap="rnd" w="19050">
            <a:solidFill>
              <a:srgbClr val="5B4B68"/>
            </a:solidFill>
            <a:prstDash val="solid"/>
            <a:headEnd type="none" len="sm" w="sm"/>
            <a:tailEnd type="oval" len="lg" w="lg"/>
          </a:ln>
        </p:spPr>
      </p:sp>
      <p:sp>
        <p:nvSpPr>
          <p:cNvPr name="AutoShape 6" id="6"/>
          <p:cNvSpPr/>
          <p:nvPr/>
        </p:nvSpPr>
        <p:spPr>
          <a:xfrm rot="683123">
            <a:off x="9138606" y="5863551"/>
            <a:ext cx="3484673" cy="0"/>
          </a:xfrm>
          <a:prstGeom prst="line">
            <a:avLst/>
          </a:prstGeom>
          <a:ln cap="rnd" w="19050">
            <a:solidFill>
              <a:srgbClr val="5B4B68"/>
            </a:solidFill>
            <a:prstDash val="solid"/>
            <a:headEnd type="none" len="sm" w="sm"/>
            <a:tailEnd type="oval" len="lg" w="lg"/>
          </a:ln>
        </p:spPr>
      </p:sp>
      <p:sp>
        <p:nvSpPr>
          <p:cNvPr name="AutoShape 7" id="7"/>
          <p:cNvSpPr/>
          <p:nvPr/>
        </p:nvSpPr>
        <p:spPr>
          <a:xfrm rot="794220">
            <a:off x="5672268" y="3885351"/>
            <a:ext cx="1966549" cy="0"/>
          </a:xfrm>
          <a:prstGeom prst="line">
            <a:avLst/>
          </a:prstGeom>
          <a:ln cap="rnd" w="19050">
            <a:solidFill>
              <a:srgbClr val="5B4B68"/>
            </a:solidFill>
            <a:prstDash val="solid"/>
            <a:headEnd type="none" len="sm" w="sm"/>
            <a:tailEnd type="oval" len="lg" w="lg"/>
          </a:ln>
        </p:spPr>
      </p:sp>
      <p:sp>
        <p:nvSpPr>
          <p:cNvPr name="AutoShape 8" id="8"/>
          <p:cNvSpPr/>
          <p:nvPr/>
        </p:nvSpPr>
        <p:spPr>
          <a:xfrm rot="8653186">
            <a:off x="5544465" y="5730651"/>
            <a:ext cx="1631155" cy="0"/>
          </a:xfrm>
          <a:prstGeom prst="line">
            <a:avLst/>
          </a:prstGeom>
          <a:ln cap="rnd" w="19050">
            <a:solidFill>
              <a:srgbClr val="5B4B68"/>
            </a:solidFill>
            <a:prstDash val="solid"/>
            <a:headEnd type="none" len="sm" w="sm"/>
            <a:tailEnd type="oval" len="lg" w="lg"/>
          </a:ln>
        </p:spPr>
      </p:sp>
      <p:sp>
        <p:nvSpPr>
          <p:cNvPr name="AutoShape 9" id="9"/>
          <p:cNvSpPr/>
          <p:nvPr/>
        </p:nvSpPr>
        <p:spPr>
          <a:xfrm rot="8410818">
            <a:off x="5246651" y="7439675"/>
            <a:ext cx="3895381" cy="0"/>
          </a:xfrm>
          <a:prstGeom prst="line">
            <a:avLst/>
          </a:prstGeom>
          <a:ln cap="rnd" w="19050">
            <a:solidFill>
              <a:srgbClr val="5B4B68"/>
            </a:solidFill>
            <a:prstDash val="solid"/>
            <a:headEnd type="none" len="sm" w="sm"/>
            <a:tailEnd type="oval" len="lg" w="lg"/>
          </a:ln>
        </p:spPr>
      </p:sp>
      <p:sp>
        <p:nvSpPr>
          <p:cNvPr name="TextBox 10" id="10"/>
          <p:cNvSpPr txBox="true"/>
          <p:nvPr/>
        </p:nvSpPr>
        <p:spPr>
          <a:xfrm rot="0">
            <a:off x="862667" y="4790950"/>
            <a:ext cx="4634045" cy="2543175"/>
          </a:xfrm>
          <a:prstGeom prst="rect">
            <a:avLst/>
          </a:prstGeom>
        </p:spPr>
        <p:txBody>
          <a:bodyPr anchor="t" rtlCol="false" tIns="0" lIns="0" bIns="0" rIns="0">
            <a:spAutoFit/>
          </a:bodyPr>
          <a:lstStyle/>
          <a:p>
            <a:pPr>
              <a:lnSpc>
                <a:spcPts val="2879"/>
              </a:lnSpc>
            </a:pPr>
            <a:r>
              <a:rPr lang="en-US" sz="2399">
                <a:solidFill>
                  <a:srgbClr val="493F6B"/>
                </a:solidFill>
                <a:latin typeface="Arimo"/>
              </a:rPr>
              <a:t>However, disparities exist among different racial and ethnic groups, with non-Hispanic Black and Hispanic women being less likely to receive early prenatal care compared to non-Hispanic White women.</a:t>
            </a:r>
          </a:p>
        </p:txBody>
      </p:sp>
      <p:sp>
        <p:nvSpPr>
          <p:cNvPr name="TextBox 11" id="11"/>
          <p:cNvSpPr txBox="true"/>
          <p:nvPr/>
        </p:nvSpPr>
        <p:spPr>
          <a:xfrm rot="0">
            <a:off x="862667" y="7800975"/>
            <a:ext cx="4634045" cy="1457325"/>
          </a:xfrm>
          <a:prstGeom prst="rect">
            <a:avLst/>
          </a:prstGeom>
        </p:spPr>
        <p:txBody>
          <a:bodyPr anchor="t" rtlCol="false" tIns="0" lIns="0" bIns="0" rIns="0">
            <a:spAutoFit/>
          </a:bodyPr>
          <a:lstStyle/>
          <a:p>
            <a:pPr>
              <a:lnSpc>
                <a:spcPts val="2880"/>
              </a:lnSpc>
              <a:spcBef>
                <a:spcPct val="0"/>
              </a:spcBef>
            </a:pPr>
            <a:r>
              <a:rPr lang="en-US" sz="2400">
                <a:solidFill>
                  <a:srgbClr val="493F6B"/>
                </a:solidFill>
                <a:latin typeface="Arimo"/>
              </a:rPr>
              <a:t>According to the CDC, in 2019, around 6.6% of women in the United States reported receiving late or no prenatal care.</a:t>
            </a:r>
          </a:p>
        </p:txBody>
      </p:sp>
      <p:sp>
        <p:nvSpPr>
          <p:cNvPr name="TextBox 12" id="12"/>
          <p:cNvSpPr txBox="true"/>
          <p:nvPr/>
        </p:nvSpPr>
        <p:spPr>
          <a:xfrm rot="0">
            <a:off x="12960168" y="2319676"/>
            <a:ext cx="4634045" cy="2181225"/>
          </a:xfrm>
          <a:prstGeom prst="rect">
            <a:avLst/>
          </a:prstGeom>
        </p:spPr>
        <p:txBody>
          <a:bodyPr anchor="t" rtlCol="false" tIns="0" lIns="0" bIns="0" rIns="0">
            <a:spAutoFit/>
          </a:bodyPr>
          <a:lstStyle/>
          <a:p>
            <a:pPr>
              <a:lnSpc>
                <a:spcPts val="2880"/>
              </a:lnSpc>
              <a:spcBef>
                <a:spcPct val="0"/>
              </a:spcBef>
            </a:pPr>
            <a:r>
              <a:rPr lang="en-US" sz="2400">
                <a:solidFill>
                  <a:srgbClr val="493F6B"/>
                </a:solidFill>
                <a:latin typeface="Arimo"/>
              </a:rPr>
              <a:t>Giving birth costs $18,865 on average, including pregnancy, delivery and postpartum care, according to the Peterson-Kaiser Family Foundation (KFF) Health System Tracker</a:t>
            </a:r>
          </a:p>
        </p:txBody>
      </p:sp>
      <p:sp>
        <p:nvSpPr>
          <p:cNvPr name="TextBox 13" id="13"/>
          <p:cNvSpPr txBox="true"/>
          <p:nvPr/>
        </p:nvSpPr>
        <p:spPr>
          <a:xfrm rot="0">
            <a:off x="12960168" y="4971925"/>
            <a:ext cx="4862386" cy="3990975"/>
          </a:xfrm>
          <a:prstGeom prst="rect">
            <a:avLst/>
          </a:prstGeom>
        </p:spPr>
        <p:txBody>
          <a:bodyPr anchor="t" rtlCol="false" tIns="0" lIns="0" bIns="0" rIns="0">
            <a:spAutoFit/>
          </a:bodyPr>
          <a:lstStyle/>
          <a:p>
            <a:pPr>
              <a:lnSpc>
                <a:spcPts val="2880"/>
              </a:lnSpc>
            </a:pPr>
            <a:r>
              <a:rPr lang="en-US" sz="2400">
                <a:solidFill>
                  <a:srgbClr val="493F6B"/>
                </a:solidFill>
                <a:latin typeface="Arimo"/>
              </a:rPr>
              <a:t>Race and ethnicity are tied to different causes of maternal deaths. The leading causes for the following groups are:</a:t>
            </a:r>
          </a:p>
          <a:p>
            <a:pPr marL="518166" indent="-259083" lvl="1">
              <a:lnSpc>
                <a:spcPts val="2880"/>
              </a:lnSpc>
              <a:buFont typeface="Arial"/>
              <a:buChar char="•"/>
            </a:pPr>
            <a:r>
              <a:rPr lang="en-US" sz="2400">
                <a:solidFill>
                  <a:srgbClr val="493F6B"/>
                </a:solidFill>
                <a:latin typeface="Arimo"/>
              </a:rPr>
              <a:t>Black: Heart complications</a:t>
            </a:r>
          </a:p>
          <a:p>
            <a:pPr marL="518166" indent="-259083" lvl="1">
              <a:lnSpc>
                <a:spcPts val="2880"/>
              </a:lnSpc>
              <a:buFont typeface="Arial"/>
              <a:buChar char="•"/>
            </a:pPr>
            <a:r>
              <a:rPr lang="en-US" sz="2400">
                <a:solidFill>
                  <a:srgbClr val="493F6B"/>
                </a:solidFill>
                <a:latin typeface="Arimo"/>
              </a:rPr>
              <a:t>Native American: Severe bleeding</a:t>
            </a:r>
          </a:p>
          <a:p>
            <a:pPr marL="518166" indent="-259083" lvl="1">
              <a:lnSpc>
                <a:spcPts val="2880"/>
              </a:lnSpc>
              <a:buFont typeface="Arial"/>
              <a:buChar char="•"/>
            </a:pPr>
            <a:r>
              <a:rPr lang="en-US" sz="2400">
                <a:solidFill>
                  <a:srgbClr val="493F6B"/>
                </a:solidFill>
                <a:latin typeface="Arimo"/>
              </a:rPr>
              <a:t>Hispanic and Latino: Infection (Sepsis)</a:t>
            </a:r>
          </a:p>
          <a:p>
            <a:pPr marL="518166" indent="-259083" lvl="1">
              <a:lnSpc>
                <a:spcPts val="2880"/>
              </a:lnSpc>
              <a:buFont typeface="Arial"/>
              <a:buChar char="•"/>
            </a:pPr>
            <a:r>
              <a:rPr lang="en-US" sz="2400">
                <a:solidFill>
                  <a:srgbClr val="493F6B"/>
                </a:solidFill>
                <a:latin typeface="Arimo"/>
              </a:rPr>
              <a:t>White: Heart complications</a:t>
            </a:r>
          </a:p>
          <a:p>
            <a:pPr marL="518166" indent="-259083" lvl="1">
              <a:lnSpc>
                <a:spcPts val="2880"/>
              </a:lnSpc>
              <a:buFont typeface="Arial"/>
              <a:buChar char="•"/>
            </a:pPr>
            <a:r>
              <a:rPr lang="en-US" sz="2400">
                <a:solidFill>
                  <a:srgbClr val="493F6B"/>
                </a:solidFill>
                <a:latin typeface="Arimo"/>
              </a:rPr>
              <a:t>Asian: Severe bleeding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82620" y="3069040"/>
            <a:ext cx="6722178" cy="6143606"/>
          </a:xfrm>
          <a:custGeom>
            <a:avLst/>
            <a:gdLst/>
            <a:ahLst/>
            <a:cxnLst/>
            <a:rect r="r" b="b" t="t" l="l"/>
            <a:pathLst>
              <a:path h="6143606" w="6722178">
                <a:moveTo>
                  <a:pt x="0" y="0"/>
                </a:moveTo>
                <a:lnTo>
                  <a:pt x="6722178" y="0"/>
                </a:lnTo>
                <a:lnTo>
                  <a:pt x="6722178" y="6143606"/>
                </a:lnTo>
                <a:lnTo>
                  <a:pt x="0" y="61436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31425" y="780625"/>
            <a:ext cx="15225150" cy="1057275"/>
          </a:xfrm>
          <a:prstGeom prst="rect">
            <a:avLst/>
          </a:prstGeom>
        </p:spPr>
        <p:txBody>
          <a:bodyPr anchor="t" rtlCol="false" tIns="0" lIns="0" bIns="0" rIns="0">
            <a:spAutoFit/>
          </a:bodyPr>
          <a:lstStyle/>
          <a:p>
            <a:pPr algn="ctr" marL="0" indent="0" lvl="0">
              <a:lnSpc>
                <a:spcPts val="8159"/>
              </a:lnSpc>
              <a:spcBef>
                <a:spcPct val="0"/>
              </a:spcBef>
            </a:pPr>
            <a:r>
              <a:rPr lang="en-US" sz="6799" strike="noStrike" u="none">
                <a:solidFill>
                  <a:srgbClr val="873E8A"/>
                </a:solidFill>
                <a:latin typeface="Arimo Bold"/>
              </a:rPr>
              <a:t>Los hechos </a:t>
            </a:r>
          </a:p>
        </p:txBody>
      </p:sp>
      <p:sp>
        <p:nvSpPr>
          <p:cNvPr name="TextBox 4" id="4"/>
          <p:cNvSpPr txBox="true"/>
          <p:nvPr/>
        </p:nvSpPr>
        <p:spPr>
          <a:xfrm rot="0">
            <a:off x="862667" y="1887076"/>
            <a:ext cx="4634045" cy="2543175"/>
          </a:xfrm>
          <a:prstGeom prst="rect">
            <a:avLst/>
          </a:prstGeom>
        </p:spPr>
        <p:txBody>
          <a:bodyPr anchor="t" rtlCol="false" tIns="0" lIns="0" bIns="0" rIns="0">
            <a:spAutoFit/>
          </a:bodyPr>
          <a:lstStyle/>
          <a:p>
            <a:pPr algn="l" marL="0" indent="0" lvl="0">
              <a:lnSpc>
                <a:spcPts val="2880"/>
              </a:lnSpc>
              <a:spcBef>
                <a:spcPct val="0"/>
              </a:spcBef>
            </a:pPr>
            <a:r>
              <a:rPr lang="en-US" sz="2400" strike="noStrike" u="none">
                <a:solidFill>
                  <a:srgbClr val="493F6B"/>
                </a:solidFill>
                <a:latin typeface="Arimo"/>
              </a:rPr>
              <a:t>Según los Centros para el Control y la Prevención de Enfermedades (CDC), en Estados Unidos, alrededor del 77,5% de las mujeres embarazadas iniciaron la atención prenatal en el primer trimestre en 2019. </a:t>
            </a:r>
          </a:p>
        </p:txBody>
      </p:sp>
      <p:sp>
        <p:nvSpPr>
          <p:cNvPr name="AutoShape 5" id="5"/>
          <p:cNvSpPr/>
          <p:nvPr/>
        </p:nvSpPr>
        <p:spPr>
          <a:xfrm rot="794220">
            <a:off x="5672268" y="3885351"/>
            <a:ext cx="1966549" cy="0"/>
          </a:xfrm>
          <a:prstGeom prst="line">
            <a:avLst/>
          </a:prstGeom>
          <a:ln cap="rnd" w="19050">
            <a:solidFill>
              <a:srgbClr val="5B4B68"/>
            </a:solidFill>
            <a:prstDash val="solid"/>
            <a:headEnd type="none" len="sm" w="sm"/>
            <a:tailEnd type="oval" len="lg" w="lg"/>
          </a:ln>
        </p:spPr>
      </p:sp>
      <p:sp>
        <p:nvSpPr>
          <p:cNvPr name="AutoShape 6" id="6"/>
          <p:cNvSpPr/>
          <p:nvPr/>
        </p:nvSpPr>
        <p:spPr>
          <a:xfrm rot="8653186">
            <a:off x="5544465" y="5730651"/>
            <a:ext cx="1631155" cy="0"/>
          </a:xfrm>
          <a:prstGeom prst="line">
            <a:avLst/>
          </a:prstGeom>
          <a:ln cap="rnd" w="19050">
            <a:solidFill>
              <a:srgbClr val="5B4B68"/>
            </a:solidFill>
            <a:prstDash val="solid"/>
            <a:headEnd type="none" len="sm" w="sm"/>
            <a:tailEnd type="oval" len="lg" w="lg"/>
          </a:ln>
        </p:spPr>
      </p:sp>
      <p:sp>
        <p:nvSpPr>
          <p:cNvPr name="AutoShape 7" id="7"/>
          <p:cNvSpPr/>
          <p:nvPr/>
        </p:nvSpPr>
        <p:spPr>
          <a:xfrm rot="8410818">
            <a:off x="5246651" y="7439675"/>
            <a:ext cx="3895381" cy="0"/>
          </a:xfrm>
          <a:prstGeom prst="line">
            <a:avLst/>
          </a:prstGeom>
          <a:ln cap="rnd" w="19050">
            <a:solidFill>
              <a:srgbClr val="5B4B68"/>
            </a:solidFill>
            <a:prstDash val="solid"/>
            <a:headEnd type="none" len="sm" w="sm"/>
            <a:tailEnd type="oval" len="lg" w="lg"/>
          </a:ln>
        </p:spPr>
      </p:sp>
      <p:sp>
        <p:nvSpPr>
          <p:cNvPr name="TextBox 8" id="8"/>
          <p:cNvSpPr txBox="true"/>
          <p:nvPr/>
        </p:nvSpPr>
        <p:spPr>
          <a:xfrm rot="0">
            <a:off x="862667" y="4684101"/>
            <a:ext cx="4634045" cy="3267075"/>
          </a:xfrm>
          <a:prstGeom prst="rect">
            <a:avLst/>
          </a:prstGeom>
        </p:spPr>
        <p:txBody>
          <a:bodyPr anchor="t" rtlCol="false" tIns="0" lIns="0" bIns="0" rIns="0">
            <a:spAutoFit/>
          </a:bodyPr>
          <a:lstStyle/>
          <a:p>
            <a:pPr algn="l" marL="0" indent="0" lvl="0">
              <a:lnSpc>
                <a:spcPts val="2879"/>
              </a:lnSpc>
              <a:spcBef>
                <a:spcPct val="0"/>
              </a:spcBef>
            </a:pPr>
            <a:r>
              <a:rPr lang="en-US" sz="2399" strike="noStrike" u="none">
                <a:solidFill>
                  <a:srgbClr val="493F6B"/>
                </a:solidFill>
                <a:latin typeface="Arimo"/>
              </a:rPr>
              <a:t>Sin embargo, existen disparidades entre los diferentes grupos raciales y étnicos, y las mujeres hispanas y negras no hispanas tienen menos probabilidades de recibir atención prenatal temprana en comparación con las mujeres blancas no hispanas.</a:t>
            </a:r>
          </a:p>
        </p:txBody>
      </p:sp>
      <p:sp>
        <p:nvSpPr>
          <p:cNvPr name="TextBox 9" id="9"/>
          <p:cNvSpPr txBox="true"/>
          <p:nvPr/>
        </p:nvSpPr>
        <p:spPr>
          <a:xfrm rot="0">
            <a:off x="862667" y="8208351"/>
            <a:ext cx="4634045" cy="1819275"/>
          </a:xfrm>
          <a:prstGeom prst="rect">
            <a:avLst/>
          </a:prstGeom>
        </p:spPr>
        <p:txBody>
          <a:bodyPr anchor="t" rtlCol="false" tIns="0" lIns="0" bIns="0" rIns="0">
            <a:spAutoFit/>
          </a:bodyPr>
          <a:lstStyle/>
          <a:p>
            <a:pPr algn="l" marL="0" indent="0" lvl="0">
              <a:lnSpc>
                <a:spcPts val="2880"/>
              </a:lnSpc>
              <a:spcBef>
                <a:spcPct val="0"/>
              </a:spcBef>
            </a:pPr>
            <a:r>
              <a:rPr lang="en-US" sz="2400" strike="noStrike" u="none">
                <a:solidFill>
                  <a:srgbClr val="493F6B"/>
                </a:solidFill>
                <a:latin typeface="Arimo"/>
              </a:rPr>
              <a:t>Según los CDC, en 2019, alrededor del 6,6% de las mujeres en los Estados Unidos informaron haber recibido atención prenatal tardía o nula.</a:t>
            </a:r>
          </a:p>
        </p:txBody>
      </p:sp>
      <p:sp>
        <p:nvSpPr>
          <p:cNvPr name="AutoShape 10" id="10"/>
          <p:cNvSpPr/>
          <p:nvPr/>
        </p:nvSpPr>
        <p:spPr>
          <a:xfrm rot="8545172">
            <a:off x="11084307" y="4172151"/>
            <a:ext cx="1678869" cy="0"/>
          </a:xfrm>
          <a:prstGeom prst="line">
            <a:avLst/>
          </a:prstGeom>
          <a:ln cap="rnd" w="19050">
            <a:solidFill>
              <a:srgbClr val="5B4B68"/>
            </a:solidFill>
            <a:prstDash val="solid"/>
            <a:headEnd type="none" len="sm" w="sm"/>
            <a:tailEnd type="oval" len="lg" w="lg"/>
          </a:ln>
        </p:spPr>
      </p:sp>
      <p:sp>
        <p:nvSpPr>
          <p:cNvPr name="AutoShape 11" id="11"/>
          <p:cNvSpPr/>
          <p:nvPr/>
        </p:nvSpPr>
        <p:spPr>
          <a:xfrm rot="683123">
            <a:off x="9138606" y="5863551"/>
            <a:ext cx="3484673" cy="0"/>
          </a:xfrm>
          <a:prstGeom prst="line">
            <a:avLst/>
          </a:prstGeom>
          <a:ln cap="rnd" w="19050">
            <a:solidFill>
              <a:srgbClr val="5B4B68"/>
            </a:solidFill>
            <a:prstDash val="solid"/>
            <a:headEnd type="none" len="sm" w="sm"/>
            <a:tailEnd type="oval" len="lg" w="lg"/>
          </a:ln>
        </p:spPr>
      </p:sp>
      <p:sp>
        <p:nvSpPr>
          <p:cNvPr name="TextBox 12" id="12"/>
          <p:cNvSpPr txBox="true"/>
          <p:nvPr/>
        </p:nvSpPr>
        <p:spPr>
          <a:xfrm rot="0">
            <a:off x="12771108" y="2019406"/>
            <a:ext cx="4634045" cy="2181225"/>
          </a:xfrm>
          <a:prstGeom prst="rect">
            <a:avLst/>
          </a:prstGeom>
        </p:spPr>
        <p:txBody>
          <a:bodyPr anchor="t" rtlCol="false" tIns="0" lIns="0" bIns="0" rIns="0">
            <a:spAutoFit/>
          </a:bodyPr>
          <a:lstStyle/>
          <a:p>
            <a:pPr algn="l" marL="0" indent="0" lvl="0">
              <a:lnSpc>
                <a:spcPts val="2880"/>
              </a:lnSpc>
              <a:spcBef>
                <a:spcPct val="0"/>
              </a:spcBef>
            </a:pPr>
            <a:r>
              <a:rPr lang="en-US" sz="2400" strike="noStrike" u="none">
                <a:solidFill>
                  <a:srgbClr val="493F6B"/>
                </a:solidFill>
                <a:latin typeface="Arimo"/>
              </a:rPr>
              <a:t>Dar a luz cuesta $18,865 en promedio, incluyendo el embarazo, el parto y la atención posparto, según Peterson-Kaiser Family Foundation (KFF) Health System Tracker.</a:t>
            </a:r>
          </a:p>
        </p:txBody>
      </p:sp>
      <p:sp>
        <p:nvSpPr>
          <p:cNvPr name="TextBox 13" id="13"/>
          <p:cNvSpPr txBox="true"/>
          <p:nvPr/>
        </p:nvSpPr>
        <p:spPr>
          <a:xfrm rot="0">
            <a:off x="12771108" y="4671655"/>
            <a:ext cx="4862386" cy="5076825"/>
          </a:xfrm>
          <a:prstGeom prst="rect">
            <a:avLst/>
          </a:prstGeom>
        </p:spPr>
        <p:txBody>
          <a:bodyPr anchor="t" rtlCol="false" tIns="0" lIns="0" bIns="0" rIns="0">
            <a:spAutoFit/>
          </a:bodyPr>
          <a:lstStyle/>
          <a:p>
            <a:pPr algn="l" marL="0" indent="0" lvl="0">
              <a:lnSpc>
                <a:spcPts val="2880"/>
              </a:lnSpc>
              <a:spcBef>
                <a:spcPct val="0"/>
              </a:spcBef>
            </a:pPr>
            <a:r>
              <a:rPr lang="en-US" sz="2400" strike="noStrike" u="none">
                <a:solidFill>
                  <a:srgbClr val="493F6B"/>
                </a:solidFill>
                <a:latin typeface="Arimo"/>
              </a:rPr>
              <a:t>La raza y el origen étnico están vinculados a diferentes causas de muerte materna. Las principales causas de los siguientes grupos son:</a:t>
            </a:r>
          </a:p>
          <a:p>
            <a:pPr algn="l" marL="518166" indent="-259083" lvl="1">
              <a:lnSpc>
                <a:spcPts val="2880"/>
              </a:lnSpc>
              <a:spcBef>
                <a:spcPct val="0"/>
              </a:spcBef>
              <a:buFont typeface="Arial"/>
              <a:buChar char="•"/>
            </a:pPr>
            <a:r>
              <a:rPr lang="en-US" sz="2400" strike="noStrike" u="none">
                <a:solidFill>
                  <a:srgbClr val="493F6B"/>
                </a:solidFill>
                <a:latin typeface="Arimo"/>
              </a:rPr>
              <a:t>Negro: complicaciones cardíacas</a:t>
            </a:r>
          </a:p>
          <a:p>
            <a:pPr algn="l" marL="518166" indent="-259083" lvl="1">
              <a:lnSpc>
                <a:spcPts val="2880"/>
              </a:lnSpc>
              <a:spcBef>
                <a:spcPct val="0"/>
              </a:spcBef>
              <a:buFont typeface="Arial"/>
              <a:buChar char="•"/>
            </a:pPr>
            <a:r>
              <a:rPr lang="en-US" sz="2400" strike="noStrike" u="none">
                <a:solidFill>
                  <a:srgbClr val="493F6B"/>
                </a:solidFill>
                <a:latin typeface="Arimo"/>
              </a:rPr>
              <a:t>Nativo americano: sangrado severo</a:t>
            </a:r>
          </a:p>
          <a:p>
            <a:pPr algn="l" marL="518166" indent="-259083" lvl="1">
              <a:lnSpc>
                <a:spcPts val="2880"/>
              </a:lnSpc>
              <a:spcBef>
                <a:spcPct val="0"/>
              </a:spcBef>
              <a:buFont typeface="Arial"/>
              <a:buChar char="•"/>
            </a:pPr>
            <a:r>
              <a:rPr lang="en-US" sz="2400" strike="noStrike" u="none">
                <a:solidFill>
                  <a:srgbClr val="493F6B"/>
                </a:solidFill>
                <a:latin typeface="Arimo"/>
              </a:rPr>
              <a:t>Hispanos y latinos: infección (sepsis)</a:t>
            </a:r>
          </a:p>
          <a:p>
            <a:pPr algn="l" marL="518166" indent="-259083" lvl="1">
              <a:lnSpc>
                <a:spcPts val="2880"/>
              </a:lnSpc>
              <a:spcBef>
                <a:spcPct val="0"/>
              </a:spcBef>
              <a:buFont typeface="Arial"/>
              <a:buChar char="•"/>
            </a:pPr>
            <a:r>
              <a:rPr lang="en-US" sz="2400" strike="noStrike" u="none">
                <a:solidFill>
                  <a:srgbClr val="493F6B"/>
                </a:solidFill>
                <a:latin typeface="Arimo"/>
              </a:rPr>
              <a:t>Blanco: complicaciones cardíacas</a:t>
            </a:r>
          </a:p>
          <a:p>
            <a:pPr algn="l" marL="518166" indent="-259083" lvl="1">
              <a:lnSpc>
                <a:spcPts val="2880"/>
              </a:lnSpc>
              <a:spcBef>
                <a:spcPct val="0"/>
              </a:spcBef>
              <a:buFont typeface="Arial"/>
              <a:buChar char="•"/>
            </a:pPr>
            <a:r>
              <a:rPr lang="en-US" sz="2400" strike="noStrike" u="none">
                <a:solidFill>
                  <a:srgbClr val="493F6B"/>
                </a:solidFill>
                <a:latin typeface="Arimo"/>
              </a:rPr>
              <a:t>Asiático: sangrado severo</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FFD"/>
        </a:solidFill>
      </p:bgPr>
    </p:bg>
    <p:spTree>
      <p:nvGrpSpPr>
        <p:cNvPr id="1" name=""/>
        <p:cNvGrpSpPr/>
        <p:nvPr/>
      </p:nvGrpSpPr>
      <p:grpSpPr>
        <a:xfrm>
          <a:off x="0" y="0"/>
          <a:ext cx="0" cy="0"/>
          <a:chOff x="0" y="0"/>
          <a:chExt cx="0" cy="0"/>
        </a:xfrm>
      </p:grpSpPr>
      <p:grpSp>
        <p:nvGrpSpPr>
          <p:cNvPr name="Group 2" id="2"/>
          <p:cNvGrpSpPr/>
          <p:nvPr/>
        </p:nvGrpSpPr>
        <p:grpSpPr>
          <a:xfrm rot="0">
            <a:off x="-228477" y="-169987"/>
            <a:ext cx="7008619" cy="10684684"/>
            <a:chOff x="0" y="0"/>
            <a:chExt cx="1845891" cy="2814073"/>
          </a:xfrm>
        </p:grpSpPr>
        <p:sp>
          <p:nvSpPr>
            <p:cNvPr name="Freeform 3" id="3"/>
            <p:cNvSpPr/>
            <p:nvPr/>
          </p:nvSpPr>
          <p:spPr>
            <a:xfrm flipH="false" flipV="false" rot="0">
              <a:off x="0" y="0"/>
              <a:ext cx="1845891" cy="2814073"/>
            </a:xfrm>
            <a:custGeom>
              <a:avLst/>
              <a:gdLst/>
              <a:ahLst/>
              <a:cxnLst/>
              <a:rect r="r" b="b" t="t" l="l"/>
              <a:pathLst>
                <a:path h="2814073" w="1845891">
                  <a:moveTo>
                    <a:pt x="0" y="0"/>
                  </a:moveTo>
                  <a:lnTo>
                    <a:pt x="1845891" y="0"/>
                  </a:lnTo>
                  <a:lnTo>
                    <a:pt x="1845891" y="2814073"/>
                  </a:lnTo>
                  <a:lnTo>
                    <a:pt x="0" y="2814073"/>
                  </a:lnTo>
                  <a:close/>
                </a:path>
              </a:pathLst>
            </a:custGeom>
            <a:solidFill>
              <a:srgbClr val="AE7BC4"/>
            </a:solidFill>
          </p:spPr>
        </p:sp>
        <p:sp>
          <p:nvSpPr>
            <p:cNvPr name="TextBox 4" id="4"/>
            <p:cNvSpPr txBox="true"/>
            <p:nvPr/>
          </p:nvSpPr>
          <p:spPr>
            <a:xfrm>
              <a:off x="0" y="-28575"/>
              <a:ext cx="1845891" cy="2842648"/>
            </a:xfrm>
            <a:prstGeom prst="rect">
              <a:avLst/>
            </a:prstGeom>
          </p:spPr>
          <p:txBody>
            <a:bodyPr anchor="ctr" rtlCol="false" tIns="50800" lIns="50800" bIns="50800" rIns="50800"/>
            <a:lstStyle/>
            <a:p>
              <a:pPr algn="ctr">
                <a:lnSpc>
                  <a:spcPts val="2470"/>
                </a:lnSpc>
              </a:pPr>
            </a:p>
          </p:txBody>
        </p:sp>
      </p:grpSp>
      <p:sp>
        <p:nvSpPr>
          <p:cNvPr name="Freeform 5" id="5"/>
          <p:cNvSpPr/>
          <p:nvPr/>
        </p:nvSpPr>
        <p:spPr>
          <a:xfrm flipH="false" flipV="false" rot="0">
            <a:off x="-12920" y="6678229"/>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920" y="-25346"/>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5171944" y="1201309"/>
            <a:ext cx="12049782" cy="7884383"/>
            <a:chOff x="0" y="0"/>
            <a:chExt cx="3312561" cy="2167467"/>
          </a:xfrm>
        </p:grpSpPr>
        <p:sp>
          <p:nvSpPr>
            <p:cNvPr name="Freeform 8" id="8"/>
            <p:cNvSpPr/>
            <p:nvPr/>
          </p:nvSpPr>
          <p:spPr>
            <a:xfrm flipH="false" flipV="false" rot="0">
              <a:off x="0" y="0"/>
              <a:ext cx="3312561" cy="2167467"/>
            </a:xfrm>
            <a:custGeom>
              <a:avLst/>
              <a:gdLst/>
              <a:ahLst/>
              <a:cxnLst/>
              <a:rect r="r" b="b" t="t" l="l"/>
              <a:pathLst>
                <a:path h="2167467" w="3312561">
                  <a:moveTo>
                    <a:pt x="12207" y="0"/>
                  </a:moveTo>
                  <a:lnTo>
                    <a:pt x="3300354" y="0"/>
                  </a:lnTo>
                  <a:cubicBezTo>
                    <a:pt x="3307096" y="0"/>
                    <a:pt x="3312561" y="5465"/>
                    <a:pt x="3312561" y="12207"/>
                  </a:cubicBezTo>
                  <a:lnTo>
                    <a:pt x="3312561" y="2155259"/>
                  </a:lnTo>
                  <a:cubicBezTo>
                    <a:pt x="3312561" y="2158497"/>
                    <a:pt x="3311275" y="2161602"/>
                    <a:pt x="3308986" y="2163891"/>
                  </a:cubicBezTo>
                  <a:cubicBezTo>
                    <a:pt x="3306697" y="2166181"/>
                    <a:pt x="3303592" y="2167467"/>
                    <a:pt x="3300354" y="2167467"/>
                  </a:cubicBezTo>
                  <a:lnTo>
                    <a:pt x="12207" y="2167467"/>
                  </a:lnTo>
                  <a:cubicBezTo>
                    <a:pt x="8970" y="2167467"/>
                    <a:pt x="5865" y="2166181"/>
                    <a:pt x="3575" y="2163891"/>
                  </a:cubicBezTo>
                  <a:cubicBezTo>
                    <a:pt x="1286" y="2161602"/>
                    <a:pt x="0" y="2158497"/>
                    <a:pt x="0" y="2155259"/>
                  </a:cubicBezTo>
                  <a:lnTo>
                    <a:pt x="0" y="12207"/>
                  </a:lnTo>
                  <a:cubicBezTo>
                    <a:pt x="0" y="8970"/>
                    <a:pt x="1286" y="5865"/>
                    <a:pt x="3575" y="3575"/>
                  </a:cubicBezTo>
                  <a:cubicBezTo>
                    <a:pt x="5865" y="1286"/>
                    <a:pt x="8970" y="0"/>
                    <a:pt x="12207" y="0"/>
                  </a:cubicBezTo>
                  <a:close/>
                </a:path>
              </a:pathLst>
            </a:custGeom>
            <a:solidFill>
              <a:srgbClr val="FFFFFD"/>
            </a:solidFill>
          </p:spPr>
        </p:sp>
        <p:sp>
          <p:nvSpPr>
            <p:cNvPr name="TextBox 9" id="9"/>
            <p:cNvSpPr txBox="true"/>
            <p:nvPr/>
          </p:nvSpPr>
          <p:spPr>
            <a:xfrm>
              <a:off x="0" y="-28575"/>
              <a:ext cx="3312561" cy="2196042"/>
            </a:xfrm>
            <a:prstGeom prst="rect">
              <a:avLst/>
            </a:prstGeom>
          </p:spPr>
          <p:txBody>
            <a:bodyPr anchor="ctr" rtlCol="false" tIns="50800" lIns="50800" bIns="50800" rIns="50800"/>
            <a:lstStyle/>
            <a:p>
              <a:pPr algn="ctr">
                <a:lnSpc>
                  <a:spcPts val="2470"/>
                </a:lnSpc>
              </a:pPr>
            </a:p>
          </p:txBody>
        </p:sp>
      </p:grpSp>
      <p:grpSp>
        <p:nvGrpSpPr>
          <p:cNvPr name="Group 10" id="10"/>
          <p:cNvGrpSpPr/>
          <p:nvPr/>
        </p:nvGrpSpPr>
        <p:grpSpPr>
          <a:xfrm rot="0">
            <a:off x="5388750" y="1378088"/>
            <a:ext cx="11616171" cy="7480131"/>
            <a:chOff x="0" y="0"/>
            <a:chExt cx="3193359" cy="2056335"/>
          </a:xfrm>
        </p:grpSpPr>
        <p:sp>
          <p:nvSpPr>
            <p:cNvPr name="Freeform 11" id="11"/>
            <p:cNvSpPr/>
            <p:nvPr/>
          </p:nvSpPr>
          <p:spPr>
            <a:xfrm flipH="false" flipV="false" rot="0">
              <a:off x="0" y="0"/>
              <a:ext cx="3193359" cy="2056335"/>
            </a:xfrm>
            <a:custGeom>
              <a:avLst/>
              <a:gdLst/>
              <a:ahLst/>
              <a:cxnLst/>
              <a:rect r="r" b="b" t="t" l="l"/>
              <a:pathLst>
                <a:path h="2056335" w="3193359">
                  <a:moveTo>
                    <a:pt x="9997" y="0"/>
                  </a:moveTo>
                  <a:lnTo>
                    <a:pt x="3183362" y="0"/>
                  </a:lnTo>
                  <a:cubicBezTo>
                    <a:pt x="3186013" y="0"/>
                    <a:pt x="3188556" y="1053"/>
                    <a:pt x="3190431" y="2928"/>
                  </a:cubicBezTo>
                  <a:cubicBezTo>
                    <a:pt x="3192306" y="4803"/>
                    <a:pt x="3193359" y="7346"/>
                    <a:pt x="3193359" y="9997"/>
                  </a:cubicBezTo>
                  <a:lnTo>
                    <a:pt x="3193359" y="2046338"/>
                  </a:lnTo>
                  <a:cubicBezTo>
                    <a:pt x="3193359" y="2048990"/>
                    <a:pt x="3192306" y="2051532"/>
                    <a:pt x="3190431" y="2053407"/>
                  </a:cubicBezTo>
                  <a:cubicBezTo>
                    <a:pt x="3188556" y="2055282"/>
                    <a:pt x="3186013" y="2056335"/>
                    <a:pt x="3183362" y="2056335"/>
                  </a:cubicBezTo>
                  <a:lnTo>
                    <a:pt x="9997" y="2056335"/>
                  </a:lnTo>
                  <a:cubicBezTo>
                    <a:pt x="7346" y="2056335"/>
                    <a:pt x="4803" y="2055282"/>
                    <a:pt x="2928" y="2053407"/>
                  </a:cubicBezTo>
                  <a:cubicBezTo>
                    <a:pt x="1053" y="2051532"/>
                    <a:pt x="0" y="2048990"/>
                    <a:pt x="0" y="2046338"/>
                  </a:cubicBezTo>
                  <a:lnTo>
                    <a:pt x="0" y="9997"/>
                  </a:lnTo>
                  <a:cubicBezTo>
                    <a:pt x="0" y="7346"/>
                    <a:pt x="1053" y="4803"/>
                    <a:pt x="2928" y="2928"/>
                  </a:cubicBezTo>
                  <a:cubicBezTo>
                    <a:pt x="4803" y="1053"/>
                    <a:pt x="7346" y="0"/>
                    <a:pt x="9997" y="0"/>
                  </a:cubicBezTo>
                  <a:close/>
                </a:path>
              </a:pathLst>
            </a:custGeom>
            <a:solidFill>
              <a:srgbClr val="000000">
                <a:alpha val="0"/>
              </a:srgbClr>
            </a:solidFill>
            <a:ln w="38100" cap="sq">
              <a:solidFill>
                <a:srgbClr val="462668"/>
              </a:solidFill>
              <a:prstDash val="dash"/>
              <a:miter/>
            </a:ln>
          </p:spPr>
        </p:sp>
        <p:sp>
          <p:nvSpPr>
            <p:cNvPr name="TextBox 12" id="12"/>
            <p:cNvSpPr txBox="true"/>
            <p:nvPr/>
          </p:nvSpPr>
          <p:spPr>
            <a:xfrm>
              <a:off x="0" y="-28575"/>
              <a:ext cx="3193359" cy="2084910"/>
            </a:xfrm>
            <a:prstGeom prst="rect">
              <a:avLst/>
            </a:prstGeom>
          </p:spPr>
          <p:txBody>
            <a:bodyPr anchor="ctr" rtlCol="false" tIns="50800" lIns="50800" bIns="50800" rIns="50800"/>
            <a:lstStyle/>
            <a:p>
              <a:pPr algn="ctr">
                <a:lnSpc>
                  <a:spcPts val="2470"/>
                </a:lnSpc>
              </a:pPr>
            </a:p>
          </p:txBody>
        </p:sp>
      </p:grpSp>
      <p:grpSp>
        <p:nvGrpSpPr>
          <p:cNvPr name="Group 13" id="13"/>
          <p:cNvGrpSpPr/>
          <p:nvPr/>
        </p:nvGrpSpPr>
        <p:grpSpPr>
          <a:xfrm rot="-573727">
            <a:off x="1014225" y="1291905"/>
            <a:ext cx="3458154" cy="345815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15" id="15"/>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16" id="16"/>
          <p:cNvGrpSpPr>
            <a:grpSpLocks noChangeAspect="true"/>
          </p:cNvGrpSpPr>
          <p:nvPr/>
        </p:nvGrpSpPr>
        <p:grpSpPr>
          <a:xfrm rot="-573727">
            <a:off x="1172370" y="1450051"/>
            <a:ext cx="3141863" cy="3141863"/>
            <a:chOff x="0" y="0"/>
            <a:chExt cx="6350000" cy="6350000"/>
          </a:xfrm>
        </p:grpSpPr>
        <p:sp>
          <p:nvSpPr>
            <p:cNvPr name="Freeform 17" id="1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20921" t="0" r="-20921" b="0"/>
              </a:stretch>
            </a:blipFill>
          </p:spPr>
        </p:sp>
        <p:sp>
          <p:nvSpPr>
            <p:cNvPr name="Freeform 18" id="18"/>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grpSp>
        <p:nvGrpSpPr>
          <p:cNvPr name="Group 19" id="19"/>
          <p:cNvGrpSpPr/>
          <p:nvPr/>
        </p:nvGrpSpPr>
        <p:grpSpPr>
          <a:xfrm rot="554921">
            <a:off x="1036450" y="5460384"/>
            <a:ext cx="3458154" cy="345815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21" id="21"/>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22" id="22"/>
          <p:cNvGrpSpPr>
            <a:grpSpLocks noChangeAspect="true"/>
          </p:cNvGrpSpPr>
          <p:nvPr/>
        </p:nvGrpSpPr>
        <p:grpSpPr>
          <a:xfrm rot="554921">
            <a:off x="1194596" y="5618529"/>
            <a:ext cx="3141863" cy="3141863"/>
            <a:chOff x="0" y="0"/>
            <a:chExt cx="6350000" cy="6350000"/>
          </a:xfrm>
        </p:grpSpPr>
        <p:sp>
          <p:nvSpPr>
            <p:cNvPr name="Freeform 23" id="2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0" t="0" r="0" b="-25000"/>
              </a:stretch>
            </a:blipFill>
          </p:spPr>
        </p:sp>
        <p:sp>
          <p:nvSpPr>
            <p:cNvPr name="Freeform 24" id="24"/>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sp>
        <p:nvSpPr>
          <p:cNvPr name="TextBox 25" id="25"/>
          <p:cNvSpPr txBox="true"/>
          <p:nvPr/>
        </p:nvSpPr>
        <p:spPr>
          <a:xfrm rot="0">
            <a:off x="5661968" y="1669819"/>
            <a:ext cx="11102341" cy="957366"/>
          </a:xfrm>
          <a:prstGeom prst="rect">
            <a:avLst/>
          </a:prstGeom>
        </p:spPr>
        <p:txBody>
          <a:bodyPr anchor="t" rtlCol="false" tIns="0" lIns="0" bIns="0" rIns="0">
            <a:spAutoFit/>
          </a:bodyPr>
          <a:lstStyle/>
          <a:p>
            <a:pPr algn="ctr" marL="0" indent="0" lvl="0">
              <a:lnSpc>
                <a:spcPts val="7606"/>
              </a:lnSpc>
              <a:spcBef>
                <a:spcPct val="0"/>
              </a:spcBef>
            </a:pPr>
            <a:r>
              <a:rPr lang="en-US" sz="5433" spc="-135" strike="noStrike" u="none">
                <a:solidFill>
                  <a:srgbClr val="873E8A"/>
                </a:solidFill>
                <a:latin typeface="Arimo Bold"/>
              </a:rPr>
              <a:t>LGBTQ+ and Pregnancy</a:t>
            </a:r>
          </a:p>
        </p:txBody>
      </p:sp>
      <p:sp>
        <p:nvSpPr>
          <p:cNvPr name="TextBox 26" id="26"/>
          <p:cNvSpPr txBox="true"/>
          <p:nvPr/>
        </p:nvSpPr>
        <p:spPr>
          <a:xfrm rot="0">
            <a:off x="5661968" y="2916207"/>
            <a:ext cx="10939587" cy="5274691"/>
          </a:xfrm>
          <a:prstGeom prst="rect">
            <a:avLst/>
          </a:prstGeom>
        </p:spPr>
        <p:txBody>
          <a:bodyPr anchor="t" rtlCol="false" tIns="0" lIns="0" bIns="0" rIns="0">
            <a:spAutoFit/>
          </a:bodyPr>
          <a:lstStyle/>
          <a:p>
            <a:pPr algn="l" marL="585085" indent="-292543" lvl="1">
              <a:lnSpc>
                <a:spcPts val="3793"/>
              </a:lnSpc>
              <a:spcBef>
                <a:spcPct val="0"/>
              </a:spcBef>
              <a:buFont typeface="Arial"/>
              <a:buChar char="•"/>
            </a:pPr>
            <a:r>
              <a:rPr lang="en-US" sz="2709" spc="35" strike="noStrike" u="none">
                <a:solidFill>
                  <a:srgbClr val="000000"/>
                </a:solidFill>
                <a:latin typeface="Arial Bold"/>
              </a:rPr>
              <a:t>People who identify as LGBTQ+, or lesbian, gay, bisexual, transgender, or queer/questioning, can have healthy pregnancies and babies through multiple routes of conception. However, they may face challenges that affect their health and pregnancies.</a:t>
            </a:r>
          </a:p>
          <a:p>
            <a:pPr algn="l" marL="0" indent="0" lvl="0">
              <a:lnSpc>
                <a:spcPts val="3793"/>
              </a:lnSpc>
              <a:spcBef>
                <a:spcPct val="0"/>
              </a:spcBef>
            </a:pPr>
          </a:p>
          <a:p>
            <a:pPr algn="l" marL="585085" indent="-292543" lvl="1">
              <a:lnSpc>
                <a:spcPts val="3793"/>
              </a:lnSpc>
              <a:spcBef>
                <a:spcPct val="0"/>
              </a:spcBef>
              <a:buFont typeface="Arial"/>
              <a:buChar char="•"/>
            </a:pPr>
            <a:r>
              <a:rPr lang="en-US" sz="2709" spc="35" strike="noStrike" u="none">
                <a:solidFill>
                  <a:srgbClr val="000000"/>
                </a:solidFill>
                <a:latin typeface="Arial Bold"/>
              </a:rPr>
              <a:t>Pregnancy is usually focused on women. But not all people who are pregnant identify as women. Your gender identity may be different from your sex assigned at birth. </a:t>
            </a:r>
          </a:p>
          <a:p>
            <a:pPr algn="l" marL="1170170" indent="-390057" lvl="2">
              <a:lnSpc>
                <a:spcPts val="3793"/>
              </a:lnSpc>
              <a:spcBef>
                <a:spcPct val="0"/>
              </a:spcBef>
              <a:buFont typeface="Arial"/>
              <a:buChar char="⚬"/>
            </a:pPr>
            <a:r>
              <a:rPr lang="en-US" sz="2709" spc="35" strike="noStrike" u="none">
                <a:solidFill>
                  <a:srgbClr val="000000"/>
                </a:solidFill>
                <a:latin typeface="Arial Bold"/>
              </a:rPr>
              <a:t>Regardless of gender or identity, prenatal care is essential for everyone who is pregnant.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FFD"/>
        </a:solidFill>
      </p:bgPr>
    </p:bg>
    <p:spTree>
      <p:nvGrpSpPr>
        <p:cNvPr id="1" name=""/>
        <p:cNvGrpSpPr/>
        <p:nvPr/>
      </p:nvGrpSpPr>
      <p:grpSpPr>
        <a:xfrm>
          <a:off x="0" y="0"/>
          <a:ext cx="0" cy="0"/>
          <a:chOff x="0" y="0"/>
          <a:chExt cx="0" cy="0"/>
        </a:xfrm>
      </p:grpSpPr>
      <p:grpSp>
        <p:nvGrpSpPr>
          <p:cNvPr name="Group 2" id="2"/>
          <p:cNvGrpSpPr/>
          <p:nvPr/>
        </p:nvGrpSpPr>
        <p:grpSpPr>
          <a:xfrm rot="0">
            <a:off x="-228477" y="-169987"/>
            <a:ext cx="7008619" cy="10684684"/>
            <a:chOff x="0" y="0"/>
            <a:chExt cx="1845891" cy="2814073"/>
          </a:xfrm>
        </p:grpSpPr>
        <p:sp>
          <p:nvSpPr>
            <p:cNvPr name="Freeform 3" id="3"/>
            <p:cNvSpPr/>
            <p:nvPr/>
          </p:nvSpPr>
          <p:spPr>
            <a:xfrm flipH="false" flipV="false" rot="0">
              <a:off x="0" y="0"/>
              <a:ext cx="1845891" cy="2814073"/>
            </a:xfrm>
            <a:custGeom>
              <a:avLst/>
              <a:gdLst/>
              <a:ahLst/>
              <a:cxnLst/>
              <a:rect r="r" b="b" t="t" l="l"/>
              <a:pathLst>
                <a:path h="2814073" w="1845891">
                  <a:moveTo>
                    <a:pt x="0" y="0"/>
                  </a:moveTo>
                  <a:lnTo>
                    <a:pt x="1845891" y="0"/>
                  </a:lnTo>
                  <a:lnTo>
                    <a:pt x="1845891" y="2814073"/>
                  </a:lnTo>
                  <a:lnTo>
                    <a:pt x="0" y="2814073"/>
                  </a:lnTo>
                  <a:close/>
                </a:path>
              </a:pathLst>
            </a:custGeom>
            <a:solidFill>
              <a:srgbClr val="AE7BC4"/>
            </a:solidFill>
          </p:spPr>
        </p:sp>
        <p:sp>
          <p:nvSpPr>
            <p:cNvPr name="TextBox 4" id="4"/>
            <p:cNvSpPr txBox="true"/>
            <p:nvPr/>
          </p:nvSpPr>
          <p:spPr>
            <a:xfrm>
              <a:off x="0" y="-28575"/>
              <a:ext cx="1845891" cy="2842648"/>
            </a:xfrm>
            <a:prstGeom prst="rect">
              <a:avLst/>
            </a:prstGeom>
          </p:spPr>
          <p:txBody>
            <a:bodyPr anchor="ctr" rtlCol="false" tIns="50800" lIns="50800" bIns="50800" rIns="50800"/>
            <a:lstStyle/>
            <a:p>
              <a:pPr algn="ctr">
                <a:lnSpc>
                  <a:spcPts val="2470"/>
                </a:lnSpc>
              </a:pPr>
            </a:p>
          </p:txBody>
        </p:sp>
      </p:grpSp>
      <p:sp>
        <p:nvSpPr>
          <p:cNvPr name="Freeform 5" id="5"/>
          <p:cNvSpPr/>
          <p:nvPr/>
        </p:nvSpPr>
        <p:spPr>
          <a:xfrm flipH="false" flipV="false" rot="0">
            <a:off x="-12920" y="6678229"/>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920" y="-25346"/>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5171944" y="1201309"/>
            <a:ext cx="12049782" cy="7884383"/>
            <a:chOff x="0" y="0"/>
            <a:chExt cx="3312561" cy="2167467"/>
          </a:xfrm>
        </p:grpSpPr>
        <p:sp>
          <p:nvSpPr>
            <p:cNvPr name="Freeform 8" id="8"/>
            <p:cNvSpPr/>
            <p:nvPr/>
          </p:nvSpPr>
          <p:spPr>
            <a:xfrm flipH="false" flipV="false" rot="0">
              <a:off x="0" y="0"/>
              <a:ext cx="3312561" cy="2167467"/>
            </a:xfrm>
            <a:custGeom>
              <a:avLst/>
              <a:gdLst/>
              <a:ahLst/>
              <a:cxnLst/>
              <a:rect r="r" b="b" t="t" l="l"/>
              <a:pathLst>
                <a:path h="2167467" w="3312561">
                  <a:moveTo>
                    <a:pt x="12207" y="0"/>
                  </a:moveTo>
                  <a:lnTo>
                    <a:pt x="3300354" y="0"/>
                  </a:lnTo>
                  <a:cubicBezTo>
                    <a:pt x="3307096" y="0"/>
                    <a:pt x="3312561" y="5465"/>
                    <a:pt x="3312561" y="12207"/>
                  </a:cubicBezTo>
                  <a:lnTo>
                    <a:pt x="3312561" y="2155259"/>
                  </a:lnTo>
                  <a:cubicBezTo>
                    <a:pt x="3312561" y="2158497"/>
                    <a:pt x="3311275" y="2161602"/>
                    <a:pt x="3308986" y="2163891"/>
                  </a:cubicBezTo>
                  <a:cubicBezTo>
                    <a:pt x="3306697" y="2166181"/>
                    <a:pt x="3303592" y="2167467"/>
                    <a:pt x="3300354" y="2167467"/>
                  </a:cubicBezTo>
                  <a:lnTo>
                    <a:pt x="12207" y="2167467"/>
                  </a:lnTo>
                  <a:cubicBezTo>
                    <a:pt x="8970" y="2167467"/>
                    <a:pt x="5865" y="2166181"/>
                    <a:pt x="3575" y="2163891"/>
                  </a:cubicBezTo>
                  <a:cubicBezTo>
                    <a:pt x="1286" y="2161602"/>
                    <a:pt x="0" y="2158497"/>
                    <a:pt x="0" y="2155259"/>
                  </a:cubicBezTo>
                  <a:lnTo>
                    <a:pt x="0" y="12207"/>
                  </a:lnTo>
                  <a:cubicBezTo>
                    <a:pt x="0" y="8970"/>
                    <a:pt x="1286" y="5865"/>
                    <a:pt x="3575" y="3575"/>
                  </a:cubicBezTo>
                  <a:cubicBezTo>
                    <a:pt x="5865" y="1286"/>
                    <a:pt x="8970" y="0"/>
                    <a:pt x="12207" y="0"/>
                  </a:cubicBezTo>
                  <a:close/>
                </a:path>
              </a:pathLst>
            </a:custGeom>
            <a:solidFill>
              <a:srgbClr val="FFFFFD"/>
            </a:solidFill>
          </p:spPr>
        </p:sp>
        <p:sp>
          <p:nvSpPr>
            <p:cNvPr name="TextBox 9" id="9"/>
            <p:cNvSpPr txBox="true"/>
            <p:nvPr/>
          </p:nvSpPr>
          <p:spPr>
            <a:xfrm>
              <a:off x="0" y="-28575"/>
              <a:ext cx="3312561" cy="2196042"/>
            </a:xfrm>
            <a:prstGeom prst="rect">
              <a:avLst/>
            </a:prstGeom>
          </p:spPr>
          <p:txBody>
            <a:bodyPr anchor="ctr" rtlCol="false" tIns="50800" lIns="50800" bIns="50800" rIns="50800"/>
            <a:lstStyle/>
            <a:p>
              <a:pPr algn="ctr">
                <a:lnSpc>
                  <a:spcPts val="2470"/>
                </a:lnSpc>
              </a:pPr>
            </a:p>
          </p:txBody>
        </p:sp>
      </p:grpSp>
      <p:grpSp>
        <p:nvGrpSpPr>
          <p:cNvPr name="Group 10" id="10"/>
          <p:cNvGrpSpPr/>
          <p:nvPr/>
        </p:nvGrpSpPr>
        <p:grpSpPr>
          <a:xfrm rot="0">
            <a:off x="5388750" y="1378088"/>
            <a:ext cx="11616171" cy="7480131"/>
            <a:chOff x="0" y="0"/>
            <a:chExt cx="3193359" cy="2056335"/>
          </a:xfrm>
        </p:grpSpPr>
        <p:sp>
          <p:nvSpPr>
            <p:cNvPr name="Freeform 11" id="11"/>
            <p:cNvSpPr/>
            <p:nvPr/>
          </p:nvSpPr>
          <p:spPr>
            <a:xfrm flipH="false" flipV="false" rot="0">
              <a:off x="0" y="0"/>
              <a:ext cx="3193359" cy="2056335"/>
            </a:xfrm>
            <a:custGeom>
              <a:avLst/>
              <a:gdLst/>
              <a:ahLst/>
              <a:cxnLst/>
              <a:rect r="r" b="b" t="t" l="l"/>
              <a:pathLst>
                <a:path h="2056335" w="3193359">
                  <a:moveTo>
                    <a:pt x="9997" y="0"/>
                  </a:moveTo>
                  <a:lnTo>
                    <a:pt x="3183362" y="0"/>
                  </a:lnTo>
                  <a:cubicBezTo>
                    <a:pt x="3186013" y="0"/>
                    <a:pt x="3188556" y="1053"/>
                    <a:pt x="3190431" y="2928"/>
                  </a:cubicBezTo>
                  <a:cubicBezTo>
                    <a:pt x="3192306" y="4803"/>
                    <a:pt x="3193359" y="7346"/>
                    <a:pt x="3193359" y="9997"/>
                  </a:cubicBezTo>
                  <a:lnTo>
                    <a:pt x="3193359" y="2046338"/>
                  </a:lnTo>
                  <a:cubicBezTo>
                    <a:pt x="3193359" y="2048990"/>
                    <a:pt x="3192306" y="2051532"/>
                    <a:pt x="3190431" y="2053407"/>
                  </a:cubicBezTo>
                  <a:cubicBezTo>
                    <a:pt x="3188556" y="2055282"/>
                    <a:pt x="3186013" y="2056335"/>
                    <a:pt x="3183362" y="2056335"/>
                  </a:cubicBezTo>
                  <a:lnTo>
                    <a:pt x="9997" y="2056335"/>
                  </a:lnTo>
                  <a:cubicBezTo>
                    <a:pt x="7346" y="2056335"/>
                    <a:pt x="4803" y="2055282"/>
                    <a:pt x="2928" y="2053407"/>
                  </a:cubicBezTo>
                  <a:cubicBezTo>
                    <a:pt x="1053" y="2051532"/>
                    <a:pt x="0" y="2048990"/>
                    <a:pt x="0" y="2046338"/>
                  </a:cubicBezTo>
                  <a:lnTo>
                    <a:pt x="0" y="9997"/>
                  </a:lnTo>
                  <a:cubicBezTo>
                    <a:pt x="0" y="7346"/>
                    <a:pt x="1053" y="4803"/>
                    <a:pt x="2928" y="2928"/>
                  </a:cubicBezTo>
                  <a:cubicBezTo>
                    <a:pt x="4803" y="1053"/>
                    <a:pt x="7346" y="0"/>
                    <a:pt x="9997" y="0"/>
                  </a:cubicBezTo>
                  <a:close/>
                </a:path>
              </a:pathLst>
            </a:custGeom>
            <a:solidFill>
              <a:srgbClr val="000000">
                <a:alpha val="0"/>
              </a:srgbClr>
            </a:solidFill>
            <a:ln w="38100" cap="sq">
              <a:solidFill>
                <a:srgbClr val="52DD70"/>
              </a:solidFill>
              <a:prstDash val="dash"/>
              <a:miter/>
            </a:ln>
          </p:spPr>
        </p:sp>
        <p:sp>
          <p:nvSpPr>
            <p:cNvPr name="TextBox 12" id="12"/>
            <p:cNvSpPr txBox="true"/>
            <p:nvPr/>
          </p:nvSpPr>
          <p:spPr>
            <a:xfrm>
              <a:off x="0" y="-28575"/>
              <a:ext cx="3193359" cy="2084910"/>
            </a:xfrm>
            <a:prstGeom prst="rect">
              <a:avLst/>
            </a:prstGeom>
          </p:spPr>
          <p:txBody>
            <a:bodyPr anchor="ctr" rtlCol="false" tIns="50800" lIns="50800" bIns="50800" rIns="50800"/>
            <a:lstStyle/>
            <a:p>
              <a:pPr algn="ctr">
                <a:lnSpc>
                  <a:spcPts val="2470"/>
                </a:lnSpc>
              </a:pPr>
            </a:p>
          </p:txBody>
        </p:sp>
      </p:grpSp>
      <p:grpSp>
        <p:nvGrpSpPr>
          <p:cNvPr name="Group 13" id="13"/>
          <p:cNvGrpSpPr/>
          <p:nvPr/>
        </p:nvGrpSpPr>
        <p:grpSpPr>
          <a:xfrm rot="-573727">
            <a:off x="1014225" y="1291905"/>
            <a:ext cx="3458154" cy="345815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15" id="15"/>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16" id="16"/>
          <p:cNvGrpSpPr>
            <a:grpSpLocks noChangeAspect="true"/>
          </p:cNvGrpSpPr>
          <p:nvPr/>
        </p:nvGrpSpPr>
        <p:grpSpPr>
          <a:xfrm rot="-573727">
            <a:off x="1172370" y="1450051"/>
            <a:ext cx="3141863" cy="3141863"/>
            <a:chOff x="0" y="0"/>
            <a:chExt cx="6350000" cy="6350000"/>
          </a:xfrm>
        </p:grpSpPr>
        <p:sp>
          <p:nvSpPr>
            <p:cNvPr name="Freeform 17" id="1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20921" t="0" r="-20921" b="0"/>
              </a:stretch>
            </a:blipFill>
          </p:spPr>
        </p:sp>
        <p:sp>
          <p:nvSpPr>
            <p:cNvPr name="Freeform 18" id="18"/>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grpSp>
        <p:nvGrpSpPr>
          <p:cNvPr name="Group 19" id="19"/>
          <p:cNvGrpSpPr/>
          <p:nvPr/>
        </p:nvGrpSpPr>
        <p:grpSpPr>
          <a:xfrm rot="554921">
            <a:off x="1036450" y="5460384"/>
            <a:ext cx="3458154" cy="345815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21" id="21"/>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22" id="22"/>
          <p:cNvGrpSpPr>
            <a:grpSpLocks noChangeAspect="true"/>
          </p:cNvGrpSpPr>
          <p:nvPr/>
        </p:nvGrpSpPr>
        <p:grpSpPr>
          <a:xfrm rot="554921">
            <a:off x="1194596" y="5618529"/>
            <a:ext cx="3141863" cy="3141863"/>
            <a:chOff x="0" y="0"/>
            <a:chExt cx="6350000" cy="6350000"/>
          </a:xfrm>
        </p:grpSpPr>
        <p:sp>
          <p:nvSpPr>
            <p:cNvPr name="Freeform 23" id="2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0" t="0" r="0" b="-25000"/>
              </a:stretch>
            </a:blipFill>
          </p:spPr>
        </p:sp>
        <p:sp>
          <p:nvSpPr>
            <p:cNvPr name="Freeform 24" id="24"/>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sp>
        <p:nvSpPr>
          <p:cNvPr name="TextBox 25" id="25"/>
          <p:cNvSpPr txBox="true"/>
          <p:nvPr/>
        </p:nvSpPr>
        <p:spPr>
          <a:xfrm rot="0">
            <a:off x="5661968" y="1669819"/>
            <a:ext cx="11102341" cy="957366"/>
          </a:xfrm>
          <a:prstGeom prst="rect">
            <a:avLst/>
          </a:prstGeom>
        </p:spPr>
        <p:txBody>
          <a:bodyPr anchor="t" rtlCol="false" tIns="0" lIns="0" bIns="0" rIns="0">
            <a:spAutoFit/>
          </a:bodyPr>
          <a:lstStyle/>
          <a:p>
            <a:pPr algn="ctr">
              <a:lnSpc>
                <a:spcPts val="7606"/>
              </a:lnSpc>
            </a:pPr>
            <a:r>
              <a:rPr lang="en-US" sz="5433" spc="-135">
                <a:solidFill>
                  <a:srgbClr val="873E8A"/>
                </a:solidFill>
                <a:latin typeface="Arimo Bold"/>
              </a:rPr>
              <a:t>LGBTQ+ y el Embarazo</a:t>
            </a:r>
          </a:p>
        </p:txBody>
      </p:sp>
      <p:sp>
        <p:nvSpPr>
          <p:cNvPr name="TextBox 26" id="26"/>
          <p:cNvSpPr txBox="true"/>
          <p:nvPr/>
        </p:nvSpPr>
        <p:spPr>
          <a:xfrm rot="0">
            <a:off x="5661968" y="3275935"/>
            <a:ext cx="10939587" cy="5289550"/>
          </a:xfrm>
          <a:prstGeom prst="rect">
            <a:avLst/>
          </a:prstGeom>
        </p:spPr>
        <p:txBody>
          <a:bodyPr anchor="t" rtlCol="false" tIns="0" lIns="0" bIns="0" rIns="0">
            <a:spAutoFit/>
          </a:bodyPr>
          <a:lstStyle/>
          <a:p>
            <a:pPr marL="539748" indent="-269874" lvl="1">
              <a:lnSpc>
                <a:spcPts val="3499"/>
              </a:lnSpc>
              <a:buFont typeface="Arial"/>
              <a:buChar char="•"/>
            </a:pPr>
            <a:r>
              <a:rPr lang="en-US" sz="2499" spc="32">
                <a:solidFill>
                  <a:srgbClr val="000000"/>
                </a:solidFill>
                <a:latin typeface="Arial Bold"/>
              </a:rPr>
              <a:t>Las personas que se identifican como LGBTQ+, o lesbianas, gays, bisexuales, transgénero o queer/cuestionantes, pueden tener embarazos y bebés saludables a través de múltiples vías de concepción. Sin embargo, pueden enfrentar desafíos que afectan su salud y sus embarazos.</a:t>
            </a:r>
          </a:p>
          <a:p>
            <a:pPr>
              <a:lnSpc>
                <a:spcPts val="3499"/>
              </a:lnSpc>
            </a:pPr>
          </a:p>
          <a:p>
            <a:pPr marL="539748" indent="-269874" lvl="1">
              <a:lnSpc>
                <a:spcPts val="3499"/>
              </a:lnSpc>
              <a:buFont typeface="Arial"/>
              <a:buChar char="•"/>
            </a:pPr>
            <a:r>
              <a:rPr lang="en-US" sz="2499" spc="32">
                <a:solidFill>
                  <a:srgbClr val="000000"/>
                </a:solidFill>
                <a:latin typeface="Arial Bold"/>
              </a:rPr>
              <a:t>El embarazo suele centrarse en las mujeres. Pero no todas las personas que están embarazadas se identifican como mujeres. Su identidad de género puede ser diferente de su sexo asignado al nacer. </a:t>
            </a:r>
          </a:p>
          <a:p>
            <a:pPr marL="1079496" indent="-359832" lvl="2">
              <a:lnSpc>
                <a:spcPts val="3499"/>
              </a:lnSpc>
              <a:buFont typeface="Arial"/>
              <a:buChar char="⚬"/>
            </a:pPr>
            <a:r>
              <a:rPr lang="en-US" sz="2499" spc="32">
                <a:solidFill>
                  <a:srgbClr val="000000"/>
                </a:solidFill>
                <a:latin typeface="Arial Bold"/>
              </a:rPr>
              <a:t>Independientemente del género o la identidad, la atención prenatal es esencial para todos/as embarazadas/os.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FFD"/>
        </a:solidFill>
      </p:bgPr>
    </p:bg>
    <p:spTree>
      <p:nvGrpSpPr>
        <p:cNvPr id="1" name=""/>
        <p:cNvGrpSpPr/>
        <p:nvPr/>
      </p:nvGrpSpPr>
      <p:grpSpPr>
        <a:xfrm>
          <a:off x="0" y="0"/>
          <a:ext cx="0" cy="0"/>
          <a:chOff x="0" y="0"/>
          <a:chExt cx="0" cy="0"/>
        </a:xfrm>
      </p:grpSpPr>
      <p:grpSp>
        <p:nvGrpSpPr>
          <p:cNvPr name="Group 2" id="2"/>
          <p:cNvGrpSpPr/>
          <p:nvPr/>
        </p:nvGrpSpPr>
        <p:grpSpPr>
          <a:xfrm rot="0">
            <a:off x="-228477" y="-169987"/>
            <a:ext cx="7008619" cy="10684684"/>
            <a:chOff x="0" y="0"/>
            <a:chExt cx="1845891" cy="2814073"/>
          </a:xfrm>
        </p:grpSpPr>
        <p:sp>
          <p:nvSpPr>
            <p:cNvPr name="Freeform 3" id="3"/>
            <p:cNvSpPr/>
            <p:nvPr/>
          </p:nvSpPr>
          <p:spPr>
            <a:xfrm flipH="false" flipV="false" rot="0">
              <a:off x="0" y="0"/>
              <a:ext cx="1845891" cy="2814073"/>
            </a:xfrm>
            <a:custGeom>
              <a:avLst/>
              <a:gdLst/>
              <a:ahLst/>
              <a:cxnLst/>
              <a:rect r="r" b="b" t="t" l="l"/>
              <a:pathLst>
                <a:path h="2814073" w="1845891">
                  <a:moveTo>
                    <a:pt x="0" y="0"/>
                  </a:moveTo>
                  <a:lnTo>
                    <a:pt x="1845891" y="0"/>
                  </a:lnTo>
                  <a:lnTo>
                    <a:pt x="1845891" y="2814073"/>
                  </a:lnTo>
                  <a:lnTo>
                    <a:pt x="0" y="2814073"/>
                  </a:lnTo>
                  <a:close/>
                </a:path>
              </a:pathLst>
            </a:custGeom>
            <a:solidFill>
              <a:srgbClr val="AE7BC4"/>
            </a:solidFill>
          </p:spPr>
        </p:sp>
        <p:sp>
          <p:nvSpPr>
            <p:cNvPr name="TextBox 4" id="4"/>
            <p:cNvSpPr txBox="true"/>
            <p:nvPr/>
          </p:nvSpPr>
          <p:spPr>
            <a:xfrm>
              <a:off x="0" y="-28575"/>
              <a:ext cx="1845891" cy="2842648"/>
            </a:xfrm>
            <a:prstGeom prst="rect">
              <a:avLst/>
            </a:prstGeom>
          </p:spPr>
          <p:txBody>
            <a:bodyPr anchor="ctr" rtlCol="false" tIns="50800" lIns="50800" bIns="50800" rIns="50800"/>
            <a:lstStyle/>
            <a:p>
              <a:pPr algn="ctr">
                <a:lnSpc>
                  <a:spcPts val="2470"/>
                </a:lnSpc>
              </a:pPr>
            </a:p>
          </p:txBody>
        </p:sp>
      </p:grpSp>
      <p:sp>
        <p:nvSpPr>
          <p:cNvPr name="Freeform 5" id="5"/>
          <p:cNvSpPr/>
          <p:nvPr/>
        </p:nvSpPr>
        <p:spPr>
          <a:xfrm flipH="false" flipV="false" rot="0">
            <a:off x="-12920" y="6678229"/>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920" y="-25346"/>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5171944" y="1201309"/>
            <a:ext cx="12049782" cy="7884383"/>
            <a:chOff x="0" y="0"/>
            <a:chExt cx="3312561" cy="2167467"/>
          </a:xfrm>
        </p:grpSpPr>
        <p:sp>
          <p:nvSpPr>
            <p:cNvPr name="Freeform 8" id="8"/>
            <p:cNvSpPr/>
            <p:nvPr/>
          </p:nvSpPr>
          <p:spPr>
            <a:xfrm flipH="false" flipV="false" rot="0">
              <a:off x="0" y="0"/>
              <a:ext cx="3312561" cy="2167467"/>
            </a:xfrm>
            <a:custGeom>
              <a:avLst/>
              <a:gdLst/>
              <a:ahLst/>
              <a:cxnLst/>
              <a:rect r="r" b="b" t="t" l="l"/>
              <a:pathLst>
                <a:path h="2167467" w="3312561">
                  <a:moveTo>
                    <a:pt x="12207" y="0"/>
                  </a:moveTo>
                  <a:lnTo>
                    <a:pt x="3300354" y="0"/>
                  </a:lnTo>
                  <a:cubicBezTo>
                    <a:pt x="3307096" y="0"/>
                    <a:pt x="3312561" y="5465"/>
                    <a:pt x="3312561" y="12207"/>
                  </a:cubicBezTo>
                  <a:lnTo>
                    <a:pt x="3312561" y="2155259"/>
                  </a:lnTo>
                  <a:cubicBezTo>
                    <a:pt x="3312561" y="2158497"/>
                    <a:pt x="3311275" y="2161602"/>
                    <a:pt x="3308986" y="2163891"/>
                  </a:cubicBezTo>
                  <a:cubicBezTo>
                    <a:pt x="3306697" y="2166181"/>
                    <a:pt x="3303592" y="2167467"/>
                    <a:pt x="3300354" y="2167467"/>
                  </a:cubicBezTo>
                  <a:lnTo>
                    <a:pt x="12207" y="2167467"/>
                  </a:lnTo>
                  <a:cubicBezTo>
                    <a:pt x="8970" y="2167467"/>
                    <a:pt x="5865" y="2166181"/>
                    <a:pt x="3575" y="2163891"/>
                  </a:cubicBezTo>
                  <a:cubicBezTo>
                    <a:pt x="1286" y="2161602"/>
                    <a:pt x="0" y="2158497"/>
                    <a:pt x="0" y="2155259"/>
                  </a:cubicBezTo>
                  <a:lnTo>
                    <a:pt x="0" y="12207"/>
                  </a:lnTo>
                  <a:cubicBezTo>
                    <a:pt x="0" y="8970"/>
                    <a:pt x="1286" y="5865"/>
                    <a:pt x="3575" y="3575"/>
                  </a:cubicBezTo>
                  <a:cubicBezTo>
                    <a:pt x="5865" y="1286"/>
                    <a:pt x="8970" y="0"/>
                    <a:pt x="12207" y="0"/>
                  </a:cubicBezTo>
                  <a:close/>
                </a:path>
              </a:pathLst>
            </a:custGeom>
            <a:solidFill>
              <a:srgbClr val="FFFFFD"/>
            </a:solidFill>
          </p:spPr>
        </p:sp>
        <p:sp>
          <p:nvSpPr>
            <p:cNvPr name="TextBox 9" id="9"/>
            <p:cNvSpPr txBox="true"/>
            <p:nvPr/>
          </p:nvSpPr>
          <p:spPr>
            <a:xfrm>
              <a:off x="0" y="-28575"/>
              <a:ext cx="3312561" cy="2196042"/>
            </a:xfrm>
            <a:prstGeom prst="rect">
              <a:avLst/>
            </a:prstGeom>
          </p:spPr>
          <p:txBody>
            <a:bodyPr anchor="ctr" rtlCol="false" tIns="50800" lIns="50800" bIns="50800" rIns="50800"/>
            <a:lstStyle/>
            <a:p>
              <a:pPr algn="ctr">
                <a:lnSpc>
                  <a:spcPts val="2470"/>
                </a:lnSpc>
              </a:pPr>
            </a:p>
          </p:txBody>
        </p:sp>
      </p:grpSp>
      <p:grpSp>
        <p:nvGrpSpPr>
          <p:cNvPr name="Group 10" id="10"/>
          <p:cNvGrpSpPr/>
          <p:nvPr/>
        </p:nvGrpSpPr>
        <p:grpSpPr>
          <a:xfrm rot="0">
            <a:off x="5388750" y="1378088"/>
            <a:ext cx="11616171" cy="7480131"/>
            <a:chOff x="0" y="0"/>
            <a:chExt cx="3193359" cy="2056335"/>
          </a:xfrm>
        </p:grpSpPr>
        <p:sp>
          <p:nvSpPr>
            <p:cNvPr name="Freeform 11" id="11"/>
            <p:cNvSpPr/>
            <p:nvPr/>
          </p:nvSpPr>
          <p:spPr>
            <a:xfrm flipH="false" flipV="false" rot="0">
              <a:off x="0" y="0"/>
              <a:ext cx="3193359" cy="2056335"/>
            </a:xfrm>
            <a:custGeom>
              <a:avLst/>
              <a:gdLst/>
              <a:ahLst/>
              <a:cxnLst/>
              <a:rect r="r" b="b" t="t" l="l"/>
              <a:pathLst>
                <a:path h="2056335" w="3193359">
                  <a:moveTo>
                    <a:pt x="9997" y="0"/>
                  </a:moveTo>
                  <a:lnTo>
                    <a:pt x="3183362" y="0"/>
                  </a:lnTo>
                  <a:cubicBezTo>
                    <a:pt x="3186013" y="0"/>
                    <a:pt x="3188556" y="1053"/>
                    <a:pt x="3190431" y="2928"/>
                  </a:cubicBezTo>
                  <a:cubicBezTo>
                    <a:pt x="3192306" y="4803"/>
                    <a:pt x="3193359" y="7346"/>
                    <a:pt x="3193359" y="9997"/>
                  </a:cubicBezTo>
                  <a:lnTo>
                    <a:pt x="3193359" y="2046338"/>
                  </a:lnTo>
                  <a:cubicBezTo>
                    <a:pt x="3193359" y="2048990"/>
                    <a:pt x="3192306" y="2051532"/>
                    <a:pt x="3190431" y="2053407"/>
                  </a:cubicBezTo>
                  <a:cubicBezTo>
                    <a:pt x="3188556" y="2055282"/>
                    <a:pt x="3186013" y="2056335"/>
                    <a:pt x="3183362" y="2056335"/>
                  </a:cubicBezTo>
                  <a:lnTo>
                    <a:pt x="9997" y="2056335"/>
                  </a:lnTo>
                  <a:cubicBezTo>
                    <a:pt x="7346" y="2056335"/>
                    <a:pt x="4803" y="2055282"/>
                    <a:pt x="2928" y="2053407"/>
                  </a:cubicBezTo>
                  <a:cubicBezTo>
                    <a:pt x="1053" y="2051532"/>
                    <a:pt x="0" y="2048990"/>
                    <a:pt x="0" y="2046338"/>
                  </a:cubicBezTo>
                  <a:lnTo>
                    <a:pt x="0" y="9997"/>
                  </a:lnTo>
                  <a:cubicBezTo>
                    <a:pt x="0" y="7346"/>
                    <a:pt x="1053" y="4803"/>
                    <a:pt x="2928" y="2928"/>
                  </a:cubicBezTo>
                  <a:cubicBezTo>
                    <a:pt x="4803" y="1053"/>
                    <a:pt x="7346" y="0"/>
                    <a:pt x="9997" y="0"/>
                  </a:cubicBezTo>
                  <a:close/>
                </a:path>
              </a:pathLst>
            </a:custGeom>
            <a:solidFill>
              <a:srgbClr val="000000">
                <a:alpha val="0"/>
              </a:srgbClr>
            </a:solidFill>
            <a:ln w="38100" cap="sq">
              <a:solidFill>
                <a:srgbClr val="52DD70"/>
              </a:solidFill>
              <a:prstDash val="dash"/>
              <a:miter/>
            </a:ln>
          </p:spPr>
        </p:sp>
        <p:sp>
          <p:nvSpPr>
            <p:cNvPr name="TextBox 12" id="12"/>
            <p:cNvSpPr txBox="true"/>
            <p:nvPr/>
          </p:nvSpPr>
          <p:spPr>
            <a:xfrm>
              <a:off x="0" y="-28575"/>
              <a:ext cx="3193359" cy="2084910"/>
            </a:xfrm>
            <a:prstGeom prst="rect">
              <a:avLst/>
            </a:prstGeom>
          </p:spPr>
          <p:txBody>
            <a:bodyPr anchor="ctr" rtlCol="false" tIns="50800" lIns="50800" bIns="50800" rIns="50800"/>
            <a:lstStyle/>
            <a:p>
              <a:pPr algn="ctr">
                <a:lnSpc>
                  <a:spcPts val="2470"/>
                </a:lnSpc>
              </a:pPr>
            </a:p>
          </p:txBody>
        </p:sp>
      </p:grpSp>
      <p:grpSp>
        <p:nvGrpSpPr>
          <p:cNvPr name="Group 13" id="13"/>
          <p:cNvGrpSpPr/>
          <p:nvPr/>
        </p:nvGrpSpPr>
        <p:grpSpPr>
          <a:xfrm rot="-573727">
            <a:off x="1014225" y="1291905"/>
            <a:ext cx="3458154" cy="345815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15" id="15"/>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16" id="16"/>
          <p:cNvGrpSpPr>
            <a:grpSpLocks noChangeAspect="true"/>
          </p:cNvGrpSpPr>
          <p:nvPr/>
        </p:nvGrpSpPr>
        <p:grpSpPr>
          <a:xfrm rot="-573727">
            <a:off x="1172370" y="1450051"/>
            <a:ext cx="3141863" cy="3141863"/>
            <a:chOff x="0" y="0"/>
            <a:chExt cx="6350000" cy="6350000"/>
          </a:xfrm>
        </p:grpSpPr>
        <p:sp>
          <p:nvSpPr>
            <p:cNvPr name="Freeform 17" id="1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14804" t="0" r="-35008" b="0"/>
              </a:stretch>
            </a:blipFill>
          </p:spPr>
        </p:sp>
        <p:sp>
          <p:nvSpPr>
            <p:cNvPr name="Freeform 18" id="18"/>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grpSp>
        <p:nvGrpSpPr>
          <p:cNvPr name="Group 19" id="19"/>
          <p:cNvGrpSpPr/>
          <p:nvPr/>
        </p:nvGrpSpPr>
        <p:grpSpPr>
          <a:xfrm rot="554921">
            <a:off x="1036450" y="5460384"/>
            <a:ext cx="3458154" cy="345815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21" id="21"/>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22" id="22"/>
          <p:cNvGrpSpPr>
            <a:grpSpLocks noChangeAspect="true"/>
          </p:cNvGrpSpPr>
          <p:nvPr/>
        </p:nvGrpSpPr>
        <p:grpSpPr>
          <a:xfrm rot="554921">
            <a:off x="1194596" y="5618529"/>
            <a:ext cx="3141863" cy="3141863"/>
            <a:chOff x="0" y="0"/>
            <a:chExt cx="6350000" cy="6350000"/>
          </a:xfrm>
        </p:grpSpPr>
        <p:sp>
          <p:nvSpPr>
            <p:cNvPr name="Freeform 23" id="2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60514" t="0" r="-17263" b="0"/>
              </a:stretch>
            </a:blipFill>
          </p:spPr>
        </p:sp>
        <p:sp>
          <p:nvSpPr>
            <p:cNvPr name="Freeform 24" id="24"/>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sp>
        <p:nvSpPr>
          <p:cNvPr name="TextBox 25" id="25"/>
          <p:cNvSpPr txBox="true"/>
          <p:nvPr/>
        </p:nvSpPr>
        <p:spPr>
          <a:xfrm rot="0">
            <a:off x="5661968" y="1669819"/>
            <a:ext cx="11102341" cy="1919391"/>
          </a:xfrm>
          <a:prstGeom prst="rect">
            <a:avLst/>
          </a:prstGeom>
        </p:spPr>
        <p:txBody>
          <a:bodyPr anchor="t" rtlCol="false" tIns="0" lIns="0" bIns="0" rIns="0">
            <a:spAutoFit/>
          </a:bodyPr>
          <a:lstStyle/>
          <a:p>
            <a:pPr algn="ctr" marL="0" indent="0" lvl="0">
              <a:lnSpc>
                <a:spcPts val="7606"/>
              </a:lnSpc>
              <a:spcBef>
                <a:spcPct val="0"/>
              </a:spcBef>
            </a:pPr>
            <a:r>
              <a:rPr lang="en-US" sz="5433" spc="-135" strike="noStrike" u="none">
                <a:solidFill>
                  <a:srgbClr val="873E8A"/>
                </a:solidFill>
                <a:latin typeface="Arimo Bold"/>
              </a:rPr>
              <a:t>Overturning Roe v Wade and the Impact on Maternal Health</a:t>
            </a:r>
          </a:p>
        </p:txBody>
      </p:sp>
      <p:sp>
        <p:nvSpPr>
          <p:cNvPr name="TextBox 26" id="26"/>
          <p:cNvSpPr txBox="true"/>
          <p:nvPr/>
        </p:nvSpPr>
        <p:spPr>
          <a:xfrm rot="0">
            <a:off x="5661968" y="3838115"/>
            <a:ext cx="10939587" cy="4669791"/>
          </a:xfrm>
          <a:prstGeom prst="rect">
            <a:avLst/>
          </a:prstGeom>
        </p:spPr>
        <p:txBody>
          <a:bodyPr anchor="t" rtlCol="false" tIns="0" lIns="0" bIns="0" rIns="0">
            <a:spAutoFit/>
          </a:bodyPr>
          <a:lstStyle/>
          <a:p>
            <a:pPr algn="l" marL="626106" indent="-313053" lvl="1">
              <a:lnSpc>
                <a:spcPts val="4059"/>
              </a:lnSpc>
              <a:spcBef>
                <a:spcPct val="0"/>
              </a:spcBef>
              <a:buFont typeface="Arial"/>
              <a:buChar char="•"/>
            </a:pPr>
            <a:r>
              <a:rPr lang="en-US" sz="2899" spc="37" strike="noStrike" u="none">
                <a:solidFill>
                  <a:srgbClr val="000000"/>
                </a:solidFill>
                <a:latin typeface="Arial Bold"/>
              </a:rPr>
              <a:t>On June 24, 2022, the Supreme Court overturned Roe v. Wade, the landmark 1973 decision that made abortion access in the United States a constitutional right, leaving the legality of abortion in the hands of individual states. </a:t>
            </a:r>
          </a:p>
          <a:p>
            <a:pPr algn="l" marL="626106" indent="-313053" lvl="1">
              <a:lnSpc>
                <a:spcPts val="4059"/>
              </a:lnSpc>
              <a:spcBef>
                <a:spcPct val="0"/>
              </a:spcBef>
              <a:buFont typeface="Arial"/>
              <a:buChar char="•"/>
            </a:pPr>
            <a:r>
              <a:rPr lang="en-US" sz="2899" spc="37" strike="noStrike" u="none">
                <a:solidFill>
                  <a:srgbClr val="000000"/>
                </a:solidFill>
                <a:latin typeface="Arial Bold"/>
              </a:rPr>
              <a:t>As a result of the rollback, many states have taken steps to ban or restrict the procedure, and abortion access in the United States continues to evolve.</a:t>
            </a:r>
          </a:p>
          <a:p>
            <a:pPr algn="l" marL="626106" indent="-313053" lvl="1">
              <a:lnSpc>
                <a:spcPts val="4059"/>
              </a:lnSpc>
              <a:spcBef>
                <a:spcPct val="0"/>
              </a:spcBef>
              <a:buFont typeface="Arial"/>
              <a:buChar char="•"/>
            </a:pPr>
            <a:r>
              <a:rPr lang="en-US" sz="2899" spc="37" strike="noStrike" u="none">
                <a:solidFill>
                  <a:srgbClr val="000000"/>
                </a:solidFill>
                <a:latin typeface="Arial Bold"/>
              </a:rPr>
              <a:t>This change has made access to prenatal care and contraception much more important.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FFD"/>
        </a:solidFill>
      </p:bgPr>
    </p:bg>
    <p:spTree>
      <p:nvGrpSpPr>
        <p:cNvPr id="1" name=""/>
        <p:cNvGrpSpPr/>
        <p:nvPr/>
      </p:nvGrpSpPr>
      <p:grpSpPr>
        <a:xfrm>
          <a:off x="0" y="0"/>
          <a:ext cx="0" cy="0"/>
          <a:chOff x="0" y="0"/>
          <a:chExt cx="0" cy="0"/>
        </a:xfrm>
      </p:grpSpPr>
      <p:grpSp>
        <p:nvGrpSpPr>
          <p:cNvPr name="Group 2" id="2"/>
          <p:cNvGrpSpPr/>
          <p:nvPr/>
        </p:nvGrpSpPr>
        <p:grpSpPr>
          <a:xfrm rot="0">
            <a:off x="-228477" y="-169987"/>
            <a:ext cx="7008619" cy="10684684"/>
            <a:chOff x="0" y="0"/>
            <a:chExt cx="1845891" cy="2814073"/>
          </a:xfrm>
        </p:grpSpPr>
        <p:sp>
          <p:nvSpPr>
            <p:cNvPr name="Freeform 3" id="3"/>
            <p:cNvSpPr/>
            <p:nvPr/>
          </p:nvSpPr>
          <p:spPr>
            <a:xfrm flipH="false" flipV="false" rot="0">
              <a:off x="0" y="0"/>
              <a:ext cx="1845891" cy="2814073"/>
            </a:xfrm>
            <a:custGeom>
              <a:avLst/>
              <a:gdLst/>
              <a:ahLst/>
              <a:cxnLst/>
              <a:rect r="r" b="b" t="t" l="l"/>
              <a:pathLst>
                <a:path h="2814073" w="1845891">
                  <a:moveTo>
                    <a:pt x="0" y="0"/>
                  </a:moveTo>
                  <a:lnTo>
                    <a:pt x="1845891" y="0"/>
                  </a:lnTo>
                  <a:lnTo>
                    <a:pt x="1845891" y="2814073"/>
                  </a:lnTo>
                  <a:lnTo>
                    <a:pt x="0" y="2814073"/>
                  </a:lnTo>
                  <a:close/>
                </a:path>
              </a:pathLst>
            </a:custGeom>
            <a:solidFill>
              <a:srgbClr val="AE7BC4"/>
            </a:solidFill>
          </p:spPr>
        </p:sp>
        <p:sp>
          <p:nvSpPr>
            <p:cNvPr name="TextBox 4" id="4"/>
            <p:cNvSpPr txBox="true"/>
            <p:nvPr/>
          </p:nvSpPr>
          <p:spPr>
            <a:xfrm>
              <a:off x="0" y="-28575"/>
              <a:ext cx="1845891" cy="2842648"/>
            </a:xfrm>
            <a:prstGeom prst="rect">
              <a:avLst/>
            </a:prstGeom>
          </p:spPr>
          <p:txBody>
            <a:bodyPr anchor="ctr" rtlCol="false" tIns="50800" lIns="50800" bIns="50800" rIns="50800"/>
            <a:lstStyle/>
            <a:p>
              <a:pPr algn="ctr">
                <a:lnSpc>
                  <a:spcPts val="2470"/>
                </a:lnSpc>
              </a:pPr>
            </a:p>
          </p:txBody>
        </p:sp>
      </p:grpSp>
      <p:sp>
        <p:nvSpPr>
          <p:cNvPr name="Freeform 5" id="5"/>
          <p:cNvSpPr/>
          <p:nvPr/>
        </p:nvSpPr>
        <p:spPr>
          <a:xfrm flipH="false" flipV="false" rot="0">
            <a:off x="-12920" y="6678229"/>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920" y="-25346"/>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5171944" y="1201309"/>
            <a:ext cx="12049782" cy="7884383"/>
            <a:chOff x="0" y="0"/>
            <a:chExt cx="3312561" cy="2167467"/>
          </a:xfrm>
        </p:grpSpPr>
        <p:sp>
          <p:nvSpPr>
            <p:cNvPr name="Freeform 8" id="8"/>
            <p:cNvSpPr/>
            <p:nvPr/>
          </p:nvSpPr>
          <p:spPr>
            <a:xfrm flipH="false" flipV="false" rot="0">
              <a:off x="0" y="0"/>
              <a:ext cx="3312561" cy="2167467"/>
            </a:xfrm>
            <a:custGeom>
              <a:avLst/>
              <a:gdLst/>
              <a:ahLst/>
              <a:cxnLst/>
              <a:rect r="r" b="b" t="t" l="l"/>
              <a:pathLst>
                <a:path h="2167467" w="3312561">
                  <a:moveTo>
                    <a:pt x="12207" y="0"/>
                  </a:moveTo>
                  <a:lnTo>
                    <a:pt x="3300354" y="0"/>
                  </a:lnTo>
                  <a:cubicBezTo>
                    <a:pt x="3307096" y="0"/>
                    <a:pt x="3312561" y="5465"/>
                    <a:pt x="3312561" y="12207"/>
                  </a:cubicBezTo>
                  <a:lnTo>
                    <a:pt x="3312561" y="2155259"/>
                  </a:lnTo>
                  <a:cubicBezTo>
                    <a:pt x="3312561" y="2158497"/>
                    <a:pt x="3311275" y="2161602"/>
                    <a:pt x="3308986" y="2163891"/>
                  </a:cubicBezTo>
                  <a:cubicBezTo>
                    <a:pt x="3306697" y="2166181"/>
                    <a:pt x="3303592" y="2167467"/>
                    <a:pt x="3300354" y="2167467"/>
                  </a:cubicBezTo>
                  <a:lnTo>
                    <a:pt x="12207" y="2167467"/>
                  </a:lnTo>
                  <a:cubicBezTo>
                    <a:pt x="8970" y="2167467"/>
                    <a:pt x="5865" y="2166181"/>
                    <a:pt x="3575" y="2163891"/>
                  </a:cubicBezTo>
                  <a:cubicBezTo>
                    <a:pt x="1286" y="2161602"/>
                    <a:pt x="0" y="2158497"/>
                    <a:pt x="0" y="2155259"/>
                  </a:cubicBezTo>
                  <a:lnTo>
                    <a:pt x="0" y="12207"/>
                  </a:lnTo>
                  <a:cubicBezTo>
                    <a:pt x="0" y="8970"/>
                    <a:pt x="1286" y="5865"/>
                    <a:pt x="3575" y="3575"/>
                  </a:cubicBezTo>
                  <a:cubicBezTo>
                    <a:pt x="5865" y="1286"/>
                    <a:pt x="8970" y="0"/>
                    <a:pt x="12207" y="0"/>
                  </a:cubicBezTo>
                  <a:close/>
                </a:path>
              </a:pathLst>
            </a:custGeom>
            <a:solidFill>
              <a:srgbClr val="FFFFFD"/>
            </a:solidFill>
          </p:spPr>
        </p:sp>
        <p:sp>
          <p:nvSpPr>
            <p:cNvPr name="TextBox 9" id="9"/>
            <p:cNvSpPr txBox="true"/>
            <p:nvPr/>
          </p:nvSpPr>
          <p:spPr>
            <a:xfrm>
              <a:off x="0" y="-28575"/>
              <a:ext cx="3312561" cy="2196042"/>
            </a:xfrm>
            <a:prstGeom prst="rect">
              <a:avLst/>
            </a:prstGeom>
          </p:spPr>
          <p:txBody>
            <a:bodyPr anchor="ctr" rtlCol="false" tIns="50800" lIns="50800" bIns="50800" rIns="50800"/>
            <a:lstStyle/>
            <a:p>
              <a:pPr algn="ctr">
                <a:lnSpc>
                  <a:spcPts val="2470"/>
                </a:lnSpc>
              </a:pPr>
            </a:p>
          </p:txBody>
        </p:sp>
      </p:grpSp>
      <p:grpSp>
        <p:nvGrpSpPr>
          <p:cNvPr name="Group 10" id="10"/>
          <p:cNvGrpSpPr/>
          <p:nvPr/>
        </p:nvGrpSpPr>
        <p:grpSpPr>
          <a:xfrm rot="0">
            <a:off x="5388750" y="1378088"/>
            <a:ext cx="11616171" cy="7480131"/>
            <a:chOff x="0" y="0"/>
            <a:chExt cx="3193359" cy="2056335"/>
          </a:xfrm>
        </p:grpSpPr>
        <p:sp>
          <p:nvSpPr>
            <p:cNvPr name="Freeform 11" id="11"/>
            <p:cNvSpPr/>
            <p:nvPr/>
          </p:nvSpPr>
          <p:spPr>
            <a:xfrm flipH="false" flipV="false" rot="0">
              <a:off x="0" y="0"/>
              <a:ext cx="3193359" cy="2056335"/>
            </a:xfrm>
            <a:custGeom>
              <a:avLst/>
              <a:gdLst/>
              <a:ahLst/>
              <a:cxnLst/>
              <a:rect r="r" b="b" t="t" l="l"/>
              <a:pathLst>
                <a:path h="2056335" w="3193359">
                  <a:moveTo>
                    <a:pt x="9997" y="0"/>
                  </a:moveTo>
                  <a:lnTo>
                    <a:pt x="3183362" y="0"/>
                  </a:lnTo>
                  <a:cubicBezTo>
                    <a:pt x="3186013" y="0"/>
                    <a:pt x="3188556" y="1053"/>
                    <a:pt x="3190431" y="2928"/>
                  </a:cubicBezTo>
                  <a:cubicBezTo>
                    <a:pt x="3192306" y="4803"/>
                    <a:pt x="3193359" y="7346"/>
                    <a:pt x="3193359" y="9997"/>
                  </a:cubicBezTo>
                  <a:lnTo>
                    <a:pt x="3193359" y="2046338"/>
                  </a:lnTo>
                  <a:cubicBezTo>
                    <a:pt x="3193359" y="2048990"/>
                    <a:pt x="3192306" y="2051532"/>
                    <a:pt x="3190431" y="2053407"/>
                  </a:cubicBezTo>
                  <a:cubicBezTo>
                    <a:pt x="3188556" y="2055282"/>
                    <a:pt x="3186013" y="2056335"/>
                    <a:pt x="3183362" y="2056335"/>
                  </a:cubicBezTo>
                  <a:lnTo>
                    <a:pt x="9997" y="2056335"/>
                  </a:lnTo>
                  <a:cubicBezTo>
                    <a:pt x="7346" y="2056335"/>
                    <a:pt x="4803" y="2055282"/>
                    <a:pt x="2928" y="2053407"/>
                  </a:cubicBezTo>
                  <a:cubicBezTo>
                    <a:pt x="1053" y="2051532"/>
                    <a:pt x="0" y="2048990"/>
                    <a:pt x="0" y="2046338"/>
                  </a:cubicBezTo>
                  <a:lnTo>
                    <a:pt x="0" y="9997"/>
                  </a:lnTo>
                  <a:cubicBezTo>
                    <a:pt x="0" y="7346"/>
                    <a:pt x="1053" y="4803"/>
                    <a:pt x="2928" y="2928"/>
                  </a:cubicBezTo>
                  <a:cubicBezTo>
                    <a:pt x="4803" y="1053"/>
                    <a:pt x="7346" y="0"/>
                    <a:pt x="9997" y="0"/>
                  </a:cubicBezTo>
                  <a:close/>
                </a:path>
              </a:pathLst>
            </a:custGeom>
            <a:solidFill>
              <a:srgbClr val="000000">
                <a:alpha val="0"/>
              </a:srgbClr>
            </a:solidFill>
            <a:ln w="38100" cap="sq">
              <a:solidFill>
                <a:srgbClr val="52DD70"/>
              </a:solidFill>
              <a:prstDash val="dash"/>
              <a:miter/>
            </a:ln>
          </p:spPr>
        </p:sp>
        <p:sp>
          <p:nvSpPr>
            <p:cNvPr name="TextBox 12" id="12"/>
            <p:cNvSpPr txBox="true"/>
            <p:nvPr/>
          </p:nvSpPr>
          <p:spPr>
            <a:xfrm>
              <a:off x="0" y="-28575"/>
              <a:ext cx="3193359" cy="2084910"/>
            </a:xfrm>
            <a:prstGeom prst="rect">
              <a:avLst/>
            </a:prstGeom>
          </p:spPr>
          <p:txBody>
            <a:bodyPr anchor="ctr" rtlCol="false" tIns="50800" lIns="50800" bIns="50800" rIns="50800"/>
            <a:lstStyle/>
            <a:p>
              <a:pPr algn="ctr">
                <a:lnSpc>
                  <a:spcPts val="2470"/>
                </a:lnSpc>
              </a:pPr>
            </a:p>
          </p:txBody>
        </p:sp>
      </p:grpSp>
      <p:grpSp>
        <p:nvGrpSpPr>
          <p:cNvPr name="Group 13" id="13"/>
          <p:cNvGrpSpPr/>
          <p:nvPr/>
        </p:nvGrpSpPr>
        <p:grpSpPr>
          <a:xfrm rot="-573727">
            <a:off x="1014225" y="1291905"/>
            <a:ext cx="3458154" cy="345815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15" id="15"/>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16" id="16"/>
          <p:cNvGrpSpPr>
            <a:grpSpLocks noChangeAspect="true"/>
          </p:cNvGrpSpPr>
          <p:nvPr/>
        </p:nvGrpSpPr>
        <p:grpSpPr>
          <a:xfrm rot="-573727">
            <a:off x="1172370" y="1450051"/>
            <a:ext cx="3141863" cy="3141863"/>
            <a:chOff x="0" y="0"/>
            <a:chExt cx="6350000" cy="6350000"/>
          </a:xfrm>
        </p:grpSpPr>
        <p:sp>
          <p:nvSpPr>
            <p:cNvPr name="Freeform 17" id="1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14804" t="0" r="-35008" b="0"/>
              </a:stretch>
            </a:blipFill>
          </p:spPr>
        </p:sp>
        <p:sp>
          <p:nvSpPr>
            <p:cNvPr name="Freeform 18" id="18"/>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grpSp>
        <p:nvGrpSpPr>
          <p:cNvPr name="Group 19" id="19"/>
          <p:cNvGrpSpPr/>
          <p:nvPr/>
        </p:nvGrpSpPr>
        <p:grpSpPr>
          <a:xfrm rot="554921">
            <a:off x="1036450" y="5460384"/>
            <a:ext cx="3458154" cy="345815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21" id="21"/>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22" id="22"/>
          <p:cNvGrpSpPr>
            <a:grpSpLocks noChangeAspect="true"/>
          </p:cNvGrpSpPr>
          <p:nvPr/>
        </p:nvGrpSpPr>
        <p:grpSpPr>
          <a:xfrm rot="554921">
            <a:off x="1194596" y="5618529"/>
            <a:ext cx="3141863" cy="3141863"/>
            <a:chOff x="0" y="0"/>
            <a:chExt cx="6350000" cy="6350000"/>
          </a:xfrm>
        </p:grpSpPr>
        <p:sp>
          <p:nvSpPr>
            <p:cNvPr name="Freeform 23" id="2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60514" t="0" r="-17263" b="0"/>
              </a:stretch>
            </a:blipFill>
          </p:spPr>
        </p:sp>
        <p:sp>
          <p:nvSpPr>
            <p:cNvPr name="Freeform 24" id="24"/>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sp>
        <p:nvSpPr>
          <p:cNvPr name="TextBox 25" id="25"/>
          <p:cNvSpPr txBox="true"/>
          <p:nvPr/>
        </p:nvSpPr>
        <p:spPr>
          <a:xfrm rot="0">
            <a:off x="5661968" y="1669819"/>
            <a:ext cx="11102341" cy="1919391"/>
          </a:xfrm>
          <a:prstGeom prst="rect">
            <a:avLst/>
          </a:prstGeom>
        </p:spPr>
        <p:txBody>
          <a:bodyPr anchor="t" rtlCol="false" tIns="0" lIns="0" bIns="0" rIns="0">
            <a:spAutoFit/>
          </a:bodyPr>
          <a:lstStyle/>
          <a:p>
            <a:pPr algn="ctr">
              <a:lnSpc>
                <a:spcPts val="7606"/>
              </a:lnSpc>
            </a:pPr>
            <a:r>
              <a:rPr lang="en-US" sz="5433" spc="-135">
                <a:solidFill>
                  <a:srgbClr val="873E8A"/>
                </a:solidFill>
                <a:latin typeface="Arimo Bold"/>
              </a:rPr>
              <a:t>Anulación del Caso Roe v Wade y el Impacto a la Salud Materna</a:t>
            </a:r>
          </a:p>
        </p:txBody>
      </p:sp>
      <p:sp>
        <p:nvSpPr>
          <p:cNvPr name="TextBox 26" id="26"/>
          <p:cNvSpPr txBox="true"/>
          <p:nvPr/>
        </p:nvSpPr>
        <p:spPr>
          <a:xfrm rot="0">
            <a:off x="5661968" y="4018556"/>
            <a:ext cx="10939587" cy="4153535"/>
          </a:xfrm>
          <a:prstGeom prst="rect">
            <a:avLst/>
          </a:prstGeom>
        </p:spPr>
        <p:txBody>
          <a:bodyPr anchor="t" rtlCol="false" tIns="0" lIns="0" bIns="0" rIns="0">
            <a:spAutoFit/>
          </a:bodyPr>
          <a:lstStyle/>
          <a:p>
            <a:pPr marL="561337" indent="-280669" lvl="1">
              <a:lnSpc>
                <a:spcPts val="3639"/>
              </a:lnSpc>
              <a:buFont typeface="Arial"/>
              <a:buChar char="•"/>
            </a:pPr>
            <a:r>
              <a:rPr lang="en-US" sz="2599" spc="33">
                <a:solidFill>
                  <a:srgbClr val="000000"/>
                </a:solidFill>
                <a:latin typeface="Arial Bold"/>
              </a:rPr>
              <a:t>El 24 de junio de 2022, la Corte Suprema anuló Roe v. Wade, la histórica decisión de 1973 que convirtió el acceso al aborto en Estados Unidos en un derecho constitucional, dejando la legalidad del aborto en manos de los estados individuales. </a:t>
            </a:r>
          </a:p>
          <a:p>
            <a:pPr marL="561337" indent="-280669" lvl="1">
              <a:lnSpc>
                <a:spcPts val="3639"/>
              </a:lnSpc>
              <a:buFont typeface="Arial"/>
              <a:buChar char="•"/>
            </a:pPr>
            <a:r>
              <a:rPr lang="en-US" sz="2599" spc="33">
                <a:solidFill>
                  <a:srgbClr val="000000"/>
                </a:solidFill>
                <a:latin typeface="Arial Bold"/>
              </a:rPr>
              <a:t>Como resultado de la reversión, muchos estados han tomado medidas para prohibir o restringir el procedimiento, y el acceso al aborto en Estados Unidos continúa evolucionando.</a:t>
            </a:r>
          </a:p>
          <a:p>
            <a:pPr marL="561337" indent="-280669" lvl="1">
              <a:lnSpc>
                <a:spcPts val="3639"/>
              </a:lnSpc>
              <a:buFont typeface="Arial"/>
              <a:buChar char="•"/>
            </a:pPr>
            <a:r>
              <a:rPr lang="en-US" sz="2599" spc="33">
                <a:solidFill>
                  <a:srgbClr val="BF348F"/>
                </a:solidFill>
                <a:latin typeface="Arial Bold"/>
              </a:rPr>
              <a:t>Este cambio ha hecho que el acceso a la atención prenatal y a los anticonceptivos sea mucho más importante.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FFD"/>
        </a:solidFill>
      </p:bgPr>
    </p:bg>
    <p:spTree>
      <p:nvGrpSpPr>
        <p:cNvPr id="1" name=""/>
        <p:cNvGrpSpPr/>
        <p:nvPr/>
      </p:nvGrpSpPr>
      <p:grpSpPr>
        <a:xfrm>
          <a:off x="0" y="0"/>
          <a:ext cx="0" cy="0"/>
          <a:chOff x="0" y="0"/>
          <a:chExt cx="0" cy="0"/>
        </a:xfrm>
      </p:grpSpPr>
      <p:grpSp>
        <p:nvGrpSpPr>
          <p:cNvPr name="Group 2" id="2"/>
          <p:cNvGrpSpPr/>
          <p:nvPr/>
        </p:nvGrpSpPr>
        <p:grpSpPr>
          <a:xfrm rot="0">
            <a:off x="-228477" y="-169987"/>
            <a:ext cx="7008619" cy="10684684"/>
            <a:chOff x="0" y="0"/>
            <a:chExt cx="1845891" cy="2814073"/>
          </a:xfrm>
        </p:grpSpPr>
        <p:sp>
          <p:nvSpPr>
            <p:cNvPr name="Freeform 3" id="3"/>
            <p:cNvSpPr/>
            <p:nvPr/>
          </p:nvSpPr>
          <p:spPr>
            <a:xfrm flipH="false" flipV="false" rot="0">
              <a:off x="0" y="0"/>
              <a:ext cx="1845891" cy="2814073"/>
            </a:xfrm>
            <a:custGeom>
              <a:avLst/>
              <a:gdLst/>
              <a:ahLst/>
              <a:cxnLst/>
              <a:rect r="r" b="b" t="t" l="l"/>
              <a:pathLst>
                <a:path h="2814073" w="1845891">
                  <a:moveTo>
                    <a:pt x="0" y="0"/>
                  </a:moveTo>
                  <a:lnTo>
                    <a:pt x="1845891" y="0"/>
                  </a:lnTo>
                  <a:lnTo>
                    <a:pt x="1845891" y="2814073"/>
                  </a:lnTo>
                  <a:lnTo>
                    <a:pt x="0" y="2814073"/>
                  </a:lnTo>
                  <a:close/>
                </a:path>
              </a:pathLst>
            </a:custGeom>
            <a:solidFill>
              <a:srgbClr val="AE7BC4"/>
            </a:solidFill>
          </p:spPr>
        </p:sp>
        <p:sp>
          <p:nvSpPr>
            <p:cNvPr name="TextBox 4" id="4"/>
            <p:cNvSpPr txBox="true"/>
            <p:nvPr/>
          </p:nvSpPr>
          <p:spPr>
            <a:xfrm>
              <a:off x="0" y="-28575"/>
              <a:ext cx="1845891" cy="2842648"/>
            </a:xfrm>
            <a:prstGeom prst="rect">
              <a:avLst/>
            </a:prstGeom>
          </p:spPr>
          <p:txBody>
            <a:bodyPr anchor="ctr" rtlCol="false" tIns="50800" lIns="50800" bIns="50800" rIns="50800"/>
            <a:lstStyle/>
            <a:p>
              <a:pPr algn="ctr">
                <a:lnSpc>
                  <a:spcPts val="2470"/>
                </a:lnSpc>
              </a:pPr>
            </a:p>
          </p:txBody>
        </p:sp>
      </p:grpSp>
      <p:sp>
        <p:nvSpPr>
          <p:cNvPr name="Freeform 5" id="5"/>
          <p:cNvSpPr/>
          <p:nvPr/>
        </p:nvSpPr>
        <p:spPr>
          <a:xfrm flipH="false" flipV="false" rot="0">
            <a:off x="-12920" y="6678229"/>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920" y="-25346"/>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5171944" y="1201309"/>
            <a:ext cx="12049782" cy="7884383"/>
            <a:chOff x="0" y="0"/>
            <a:chExt cx="3312561" cy="2167467"/>
          </a:xfrm>
        </p:grpSpPr>
        <p:sp>
          <p:nvSpPr>
            <p:cNvPr name="Freeform 8" id="8"/>
            <p:cNvSpPr/>
            <p:nvPr/>
          </p:nvSpPr>
          <p:spPr>
            <a:xfrm flipH="false" flipV="false" rot="0">
              <a:off x="0" y="0"/>
              <a:ext cx="3312561" cy="2167467"/>
            </a:xfrm>
            <a:custGeom>
              <a:avLst/>
              <a:gdLst/>
              <a:ahLst/>
              <a:cxnLst/>
              <a:rect r="r" b="b" t="t" l="l"/>
              <a:pathLst>
                <a:path h="2167467" w="3312561">
                  <a:moveTo>
                    <a:pt x="12207" y="0"/>
                  </a:moveTo>
                  <a:lnTo>
                    <a:pt x="3300354" y="0"/>
                  </a:lnTo>
                  <a:cubicBezTo>
                    <a:pt x="3307096" y="0"/>
                    <a:pt x="3312561" y="5465"/>
                    <a:pt x="3312561" y="12207"/>
                  </a:cubicBezTo>
                  <a:lnTo>
                    <a:pt x="3312561" y="2155259"/>
                  </a:lnTo>
                  <a:cubicBezTo>
                    <a:pt x="3312561" y="2158497"/>
                    <a:pt x="3311275" y="2161602"/>
                    <a:pt x="3308986" y="2163891"/>
                  </a:cubicBezTo>
                  <a:cubicBezTo>
                    <a:pt x="3306697" y="2166181"/>
                    <a:pt x="3303592" y="2167467"/>
                    <a:pt x="3300354" y="2167467"/>
                  </a:cubicBezTo>
                  <a:lnTo>
                    <a:pt x="12207" y="2167467"/>
                  </a:lnTo>
                  <a:cubicBezTo>
                    <a:pt x="8970" y="2167467"/>
                    <a:pt x="5865" y="2166181"/>
                    <a:pt x="3575" y="2163891"/>
                  </a:cubicBezTo>
                  <a:cubicBezTo>
                    <a:pt x="1286" y="2161602"/>
                    <a:pt x="0" y="2158497"/>
                    <a:pt x="0" y="2155259"/>
                  </a:cubicBezTo>
                  <a:lnTo>
                    <a:pt x="0" y="12207"/>
                  </a:lnTo>
                  <a:cubicBezTo>
                    <a:pt x="0" y="8970"/>
                    <a:pt x="1286" y="5865"/>
                    <a:pt x="3575" y="3575"/>
                  </a:cubicBezTo>
                  <a:cubicBezTo>
                    <a:pt x="5865" y="1286"/>
                    <a:pt x="8970" y="0"/>
                    <a:pt x="12207" y="0"/>
                  </a:cubicBezTo>
                  <a:close/>
                </a:path>
              </a:pathLst>
            </a:custGeom>
            <a:solidFill>
              <a:srgbClr val="FFFFFD"/>
            </a:solidFill>
          </p:spPr>
        </p:sp>
        <p:sp>
          <p:nvSpPr>
            <p:cNvPr name="TextBox 9" id="9"/>
            <p:cNvSpPr txBox="true"/>
            <p:nvPr/>
          </p:nvSpPr>
          <p:spPr>
            <a:xfrm>
              <a:off x="0" y="-28575"/>
              <a:ext cx="3312561" cy="2196042"/>
            </a:xfrm>
            <a:prstGeom prst="rect">
              <a:avLst/>
            </a:prstGeom>
          </p:spPr>
          <p:txBody>
            <a:bodyPr anchor="ctr" rtlCol="false" tIns="50800" lIns="50800" bIns="50800" rIns="50800"/>
            <a:lstStyle/>
            <a:p>
              <a:pPr algn="ctr">
                <a:lnSpc>
                  <a:spcPts val="2470"/>
                </a:lnSpc>
              </a:pPr>
            </a:p>
          </p:txBody>
        </p:sp>
      </p:grpSp>
      <p:grpSp>
        <p:nvGrpSpPr>
          <p:cNvPr name="Group 10" id="10"/>
          <p:cNvGrpSpPr/>
          <p:nvPr/>
        </p:nvGrpSpPr>
        <p:grpSpPr>
          <a:xfrm rot="0">
            <a:off x="5388750" y="1378088"/>
            <a:ext cx="11616171" cy="7480131"/>
            <a:chOff x="0" y="0"/>
            <a:chExt cx="3193359" cy="2056335"/>
          </a:xfrm>
        </p:grpSpPr>
        <p:sp>
          <p:nvSpPr>
            <p:cNvPr name="Freeform 11" id="11"/>
            <p:cNvSpPr/>
            <p:nvPr/>
          </p:nvSpPr>
          <p:spPr>
            <a:xfrm flipH="false" flipV="false" rot="0">
              <a:off x="0" y="0"/>
              <a:ext cx="3193359" cy="2056335"/>
            </a:xfrm>
            <a:custGeom>
              <a:avLst/>
              <a:gdLst/>
              <a:ahLst/>
              <a:cxnLst/>
              <a:rect r="r" b="b" t="t" l="l"/>
              <a:pathLst>
                <a:path h="2056335" w="3193359">
                  <a:moveTo>
                    <a:pt x="9997" y="0"/>
                  </a:moveTo>
                  <a:lnTo>
                    <a:pt x="3183362" y="0"/>
                  </a:lnTo>
                  <a:cubicBezTo>
                    <a:pt x="3186013" y="0"/>
                    <a:pt x="3188556" y="1053"/>
                    <a:pt x="3190431" y="2928"/>
                  </a:cubicBezTo>
                  <a:cubicBezTo>
                    <a:pt x="3192306" y="4803"/>
                    <a:pt x="3193359" y="7346"/>
                    <a:pt x="3193359" y="9997"/>
                  </a:cubicBezTo>
                  <a:lnTo>
                    <a:pt x="3193359" y="2046338"/>
                  </a:lnTo>
                  <a:cubicBezTo>
                    <a:pt x="3193359" y="2048990"/>
                    <a:pt x="3192306" y="2051532"/>
                    <a:pt x="3190431" y="2053407"/>
                  </a:cubicBezTo>
                  <a:cubicBezTo>
                    <a:pt x="3188556" y="2055282"/>
                    <a:pt x="3186013" y="2056335"/>
                    <a:pt x="3183362" y="2056335"/>
                  </a:cubicBezTo>
                  <a:lnTo>
                    <a:pt x="9997" y="2056335"/>
                  </a:lnTo>
                  <a:cubicBezTo>
                    <a:pt x="7346" y="2056335"/>
                    <a:pt x="4803" y="2055282"/>
                    <a:pt x="2928" y="2053407"/>
                  </a:cubicBezTo>
                  <a:cubicBezTo>
                    <a:pt x="1053" y="2051532"/>
                    <a:pt x="0" y="2048990"/>
                    <a:pt x="0" y="2046338"/>
                  </a:cubicBezTo>
                  <a:lnTo>
                    <a:pt x="0" y="9997"/>
                  </a:lnTo>
                  <a:cubicBezTo>
                    <a:pt x="0" y="7346"/>
                    <a:pt x="1053" y="4803"/>
                    <a:pt x="2928" y="2928"/>
                  </a:cubicBezTo>
                  <a:cubicBezTo>
                    <a:pt x="4803" y="1053"/>
                    <a:pt x="7346" y="0"/>
                    <a:pt x="9997" y="0"/>
                  </a:cubicBezTo>
                  <a:close/>
                </a:path>
              </a:pathLst>
            </a:custGeom>
            <a:solidFill>
              <a:srgbClr val="000000">
                <a:alpha val="0"/>
              </a:srgbClr>
            </a:solidFill>
            <a:ln w="38100" cap="sq">
              <a:solidFill>
                <a:srgbClr val="52DD70"/>
              </a:solidFill>
              <a:prstDash val="dash"/>
              <a:miter/>
            </a:ln>
          </p:spPr>
        </p:sp>
        <p:sp>
          <p:nvSpPr>
            <p:cNvPr name="TextBox 12" id="12"/>
            <p:cNvSpPr txBox="true"/>
            <p:nvPr/>
          </p:nvSpPr>
          <p:spPr>
            <a:xfrm>
              <a:off x="0" y="-28575"/>
              <a:ext cx="3193359" cy="2084910"/>
            </a:xfrm>
            <a:prstGeom prst="rect">
              <a:avLst/>
            </a:prstGeom>
          </p:spPr>
          <p:txBody>
            <a:bodyPr anchor="ctr" rtlCol="false" tIns="50800" lIns="50800" bIns="50800" rIns="50800"/>
            <a:lstStyle/>
            <a:p>
              <a:pPr algn="ctr">
                <a:lnSpc>
                  <a:spcPts val="2470"/>
                </a:lnSpc>
              </a:pPr>
            </a:p>
          </p:txBody>
        </p:sp>
      </p:grpSp>
      <p:grpSp>
        <p:nvGrpSpPr>
          <p:cNvPr name="Group 13" id="13"/>
          <p:cNvGrpSpPr/>
          <p:nvPr/>
        </p:nvGrpSpPr>
        <p:grpSpPr>
          <a:xfrm rot="-573727">
            <a:off x="1014225" y="1291905"/>
            <a:ext cx="3458154" cy="345815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15" id="15"/>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16" id="16"/>
          <p:cNvGrpSpPr>
            <a:grpSpLocks noChangeAspect="true"/>
          </p:cNvGrpSpPr>
          <p:nvPr/>
        </p:nvGrpSpPr>
        <p:grpSpPr>
          <a:xfrm rot="-573727">
            <a:off x="1172370" y="1450051"/>
            <a:ext cx="3141863" cy="3141863"/>
            <a:chOff x="0" y="0"/>
            <a:chExt cx="6350000" cy="6350000"/>
          </a:xfrm>
        </p:grpSpPr>
        <p:sp>
          <p:nvSpPr>
            <p:cNvPr name="Freeform 17" id="1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24906" t="0" r="-24906" b="0"/>
              </a:stretch>
            </a:blipFill>
          </p:spPr>
        </p:sp>
        <p:sp>
          <p:nvSpPr>
            <p:cNvPr name="Freeform 18" id="18"/>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grpSp>
        <p:nvGrpSpPr>
          <p:cNvPr name="Group 19" id="19"/>
          <p:cNvGrpSpPr/>
          <p:nvPr/>
        </p:nvGrpSpPr>
        <p:grpSpPr>
          <a:xfrm rot="554921">
            <a:off x="1036450" y="5460384"/>
            <a:ext cx="3458154" cy="345815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21" id="21"/>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22" id="22"/>
          <p:cNvGrpSpPr>
            <a:grpSpLocks noChangeAspect="true"/>
          </p:cNvGrpSpPr>
          <p:nvPr/>
        </p:nvGrpSpPr>
        <p:grpSpPr>
          <a:xfrm rot="554921">
            <a:off x="1194596" y="5618529"/>
            <a:ext cx="3141863" cy="3141863"/>
            <a:chOff x="0" y="0"/>
            <a:chExt cx="6350000" cy="6350000"/>
          </a:xfrm>
        </p:grpSpPr>
        <p:sp>
          <p:nvSpPr>
            <p:cNvPr name="Freeform 23" id="2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24906" t="0" r="-24906" b="0"/>
              </a:stretch>
            </a:blipFill>
          </p:spPr>
        </p:sp>
        <p:sp>
          <p:nvSpPr>
            <p:cNvPr name="Freeform 24" id="24"/>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sp>
        <p:nvSpPr>
          <p:cNvPr name="TextBox 25" id="25"/>
          <p:cNvSpPr txBox="true"/>
          <p:nvPr/>
        </p:nvSpPr>
        <p:spPr>
          <a:xfrm rot="0">
            <a:off x="5661968" y="1669819"/>
            <a:ext cx="11102341" cy="957366"/>
          </a:xfrm>
          <a:prstGeom prst="rect">
            <a:avLst/>
          </a:prstGeom>
        </p:spPr>
        <p:txBody>
          <a:bodyPr anchor="t" rtlCol="false" tIns="0" lIns="0" bIns="0" rIns="0">
            <a:spAutoFit/>
          </a:bodyPr>
          <a:lstStyle/>
          <a:p>
            <a:pPr algn="ctr" marL="0" indent="0" lvl="0">
              <a:lnSpc>
                <a:spcPts val="7606"/>
              </a:lnSpc>
              <a:spcBef>
                <a:spcPct val="0"/>
              </a:spcBef>
            </a:pPr>
            <a:r>
              <a:rPr lang="en-US" sz="5433" spc="-135" strike="noStrike" u="none">
                <a:solidFill>
                  <a:srgbClr val="873E8A"/>
                </a:solidFill>
                <a:latin typeface="Arimo Bold"/>
              </a:rPr>
              <a:t>Why does it matter?</a:t>
            </a:r>
          </a:p>
        </p:txBody>
      </p:sp>
      <p:sp>
        <p:nvSpPr>
          <p:cNvPr name="TextBox 26" id="26"/>
          <p:cNvSpPr txBox="true"/>
          <p:nvPr/>
        </p:nvSpPr>
        <p:spPr>
          <a:xfrm rot="0">
            <a:off x="5661968" y="2942476"/>
            <a:ext cx="11102341" cy="4669791"/>
          </a:xfrm>
          <a:prstGeom prst="rect">
            <a:avLst/>
          </a:prstGeom>
        </p:spPr>
        <p:txBody>
          <a:bodyPr anchor="t" rtlCol="false" tIns="0" lIns="0" bIns="0" rIns="0">
            <a:spAutoFit/>
          </a:bodyPr>
          <a:lstStyle/>
          <a:p>
            <a:pPr algn="l" marL="626106" indent="-313053" lvl="1">
              <a:lnSpc>
                <a:spcPts val="4059"/>
              </a:lnSpc>
              <a:spcBef>
                <a:spcPct val="0"/>
              </a:spcBef>
              <a:buFont typeface="Arial"/>
              <a:buChar char="•"/>
            </a:pPr>
            <a:r>
              <a:rPr lang="en-US" sz="2899" spc="37" strike="noStrike" u="none">
                <a:solidFill>
                  <a:srgbClr val="000000"/>
                </a:solidFill>
                <a:latin typeface="Arial Bold"/>
              </a:rPr>
              <a:t>In Maryland, maternal mortality and severe maternal morbidity are consistently higher than national averages.</a:t>
            </a:r>
          </a:p>
          <a:p>
            <a:pPr algn="l" marL="626106" indent="-313053" lvl="1">
              <a:lnSpc>
                <a:spcPts val="4059"/>
              </a:lnSpc>
              <a:spcBef>
                <a:spcPct val="0"/>
              </a:spcBef>
              <a:buFont typeface="Arial"/>
              <a:buChar char="•"/>
            </a:pPr>
            <a:r>
              <a:rPr lang="en-US" sz="2899" spc="37" strike="noStrike" u="none">
                <a:solidFill>
                  <a:srgbClr val="000000"/>
                </a:solidFill>
                <a:latin typeface="Arial Bold"/>
              </a:rPr>
              <a:t>Each year, approximately 1,500 mothers experience a life-threatening pregnancy or childbirth complication.</a:t>
            </a:r>
          </a:p>
          <a:p>
            <a:pPr algn="l" marL="626106" indent="-313053" lvl="1">
              <a:lnSpc>
                <a:spcPts val="4059"/>
              </a:lnSpc>
              <a:spcBef>
                <a:spcPct val="0"/>
              </a:spcBef>
              <a:buFont typeface="Arial"/>
              <a:buChar char="•"/>
            </a:pPr>
            <a:r>
              <a:rPr lang="en-US" sz="2899" spc="37" strike="noStrike" u="none">
                <a:solidFill>
                  <a:srgbClr val="000000"/>
                </a:solidFill>
                <a:latin typeface="Arial Bold"/>
              </a:rPr>
              <a:t>Unintentional drug overdose has been the leading cause of death in the year following pregnancy for five consecutive years.</a:t>
            </a:r>
          </a:p>
          <a:p>
            <a:pPr algn="l" marL="626106" indent="-313053" lvl="1">
              <a:lnSpc>
                <a:spcPts val="4059"/>
              </a:lnSpc>
              <a:spcBef>
                <a:spcPct val="0"/>
              </a:spcBef>
              <a:buFont typeface="Arial"/>
              <a:buChar char="•"/>
            </a:pPr>
            <a:r>
              <a:rPr lang="en-US" sz="2899" spc="37" strike="noStrike" u="none">
                <a:solidFill>
                  <a:srgbClr val="000000"/>
                </a:solidFill>
                <a:latin typeface="Arial Bold"/>
              </a:rPr>
              <a:t>More than 80% of maternal deaths are preventable or potentially preventable.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FFD"/>
        </a:solidFill>
      </p:bgPr>
    </p:bg>
    <p:spTree>
      <p:nvGrpSpPr>
        <p:cNvPr id="1" name=""/>
        <p:cNvGrpSpPr/>
        <p:nvPr/>
      </p:nvGrpSpPr>
      <p:grpSpPr>
        <a:xfrm>
          <a:off x="0" y="0"/>
          <a:ext cx="0" cy="0"/>
          <a:chOff x="0" y="0"/>
          <a:chExt cx="0" cy="0"/>
        </a:xfrm>
      </p:grpSpPr>
      <p:grpSp>
        <p:nvGrpSpPr>
          <p:cNvPr name="Group 2" id="2"/>
          <p:cNvGrpSpPr/>
          <p:nvPr/>
        </p:nvGrpSpPr>
        <p:grpSpPr>
          <a:xfrm rot="0">
            <a:off x="-228477" y="-169987"/>
            <a:ext cx="7008619" cy="10684684"/>
            <a:chOff x="0" y="0"/>
            <a:chExt cx="1845891" cy="2814073"/>
          </a:xfrm>
        </p:grpSpPr>
        <p:sp>
          <p:nvSpPr>
            <p:cNvPr name="Freeform 3" id="3"/>
            <p:cNvSpPr/>
            <p:nvPr/>
          </p:nvSpPr>
          <p:spPr>
            <a:xfrm flipH="false" flipV="false" rot="0">
              <a:off x="0" y="0"/>
              <a:ext cx="1845891" cy="2814073"/>
            </a:xfrm>
            <a:custGeom>
              <a:avLst/>
              <a:gdLst/>
              <a:ahLst/>
              <a:cxnLst/>
              <a:rect r="r" b="b" t="t" l="l"/>
              <a:pathLst>
                <a:path h="2814073" w="1845891">
                  <a:moveTo>
                    <a:pt x="0" y="0"/>
                  </a:moveTo>
                  <a:lnTo>
                    <a:pt x="1845891" y="0"/>
                  </a:lnTo>
                  <a:lnTo>
                    <a:pt x="1845891" y="2814073"/>
                  </a:lnTo>
                  <a:lnTo>
                    <a:pt x="0" y="2814073"/>
                  </a:lnTo>
                  <a:close/>
                </a:path>
              </a:pathLst>
            </a:custGeom>
            <a:solidFill>
              <a:srgbClr val="AE7BC4"/>
            </a:solidFill>
          </p:spPr>
        </p:sp>
        <p:sp>
          <p:nvSpPr>
            <p:cNvPr name="TextBox 4" id="4"/>
            <p:cNvSpPr txBox="true"/>
            <p:nvPr/>
          </p:nvSpPr>
          <p:spPr>
            <a:xfrm>
              <a:off x="0" y="-28575"/>
              <a:ext cx="1845891" cy="2842648"/>
            </a:xfrm>
            <a:prstGeom prst="rect">
              <a:avLst/>
            </a:prstGeom>
          </p:spPr>
          <p:txBody>
            <a:bodyPr anchor="ctr" rtlCol="false" tIns="50800" lIns="50800" bIns="50800" rIns="50800"/>
            <a:lstStyle/>
            <a:p>
              <a:pPr algn="ctr">
                <a:lnSpc>
                  <a:spcPts val="2470"/>
                </a:lnSpc>
              </a:pPr>
            </a:p>
          </p:txBody>
        </p:sp>
      </p:grpSp>
      <p:sp>
        <p:nvSpPr>
          <p:cNvPr name="Freeform 5" id="5"/>
          <p:cNvSpPr/>
          <p:nvPr/>
        </p:nvSpPr>
        <p:spPr>
          <a:xfrm flipH="false" flipV="false" rot="0">
            <a:off x="-12920" y="6678229"/>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920" y="-25346"/>
            <a:ext cx="6793062" cy="6793062"/>
          </a:xfrm>
          <a:custGeom>
            <a:avLst/>
            <a:gdLst/>
            <a:ahLst/>
            <a:cxnLst/>
            <a:rect r="r" b="b" t="t" l="l"/>
            <a:pathLst>
              <a:path h="6793062" w="6793062">
                <a:moveTo>
                  <a:pt x="0" y="0"/>
                </a:moveTo>
                <a:lnTo>
                  <a:pt x="6793062" y="0"/>
                </a:lnTo>
                <a:lnTo>
                  <a:pt x="6793062" y="6793062"/>
                </a:lnTo>
                <a:lnTo>
                  <a:pt x="0" y="67930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5171944" y="1201309"/>
            <a:ext cx="12049782" cy="7884383"/>
            <a:chOff x="0" y="0"/>
            <a:chExt cx="3312561" cy="2167467"/>
          </a:xfrm>
        </p:grpSpPr>
        <p:sp>
          <p:nvSpPr>
            <p:cNvPr name="Freeform 8" id="8"/>
            <p:cNvSpPr/>
            <p:nvPr/>
          </p:nvSpPr>
          <p:spPr>
            <a:xfrm flipH="false" flipV="false" rot="0">
              <a:off x="0" y="0"/>
              <a:ext cx="3312561" cy="2167467"/>
            </a:xfrm>
            <a:custGeom>
              <a:avLst/>
              <a:gdLst/>
              <a:ahLst/>
              <a:cxnLst/>
              <a:rect r="r" b="b" t="t" l="l"/>
              <a:pathLst>
                <a:path h="2167467" w="3312561">
                  <a:moveTo>
                    <a:pt x="12207" y="0"/>
                  </a:moveTo>
                  <a:lnTo>
                    <a:pt x="3300354" y="0"/>
                  </a:lnTo>
                  <a:cubicBezTo>
                    <a:pt x="3307096" y="0"/>
                    <a:pt x="3312561" y="5465"/>
                    <a:pt x="3312561" y="12207"/>
                  </a:cubicBezTo>
                  <a:lnTo>
                    <a:pt x="3312561" y="2155259"/>
                  </a:lnTo>
                  <a:cubicBezTo>
                    <a:pt x="3312561" y="2158497"/>
                    <a:pt x="3311275" y="2161602"/>
                    <a:pt x="3308986" y="2163891"/>
                  </a:cubicBezTo>
                  <a:cubicBezTo>
                    <a:pt x="3306697" y="2166181"/>
                    <a:pt x="3303592" y="2167467"/>
                    <a:pt x="3300354" y="2167467"/>
                  </a:cubicBezTo>
                  <a:lnTo>
                    <a:pt x="12207" y="2167467"/>
                  </a:lnTo>
                  <a:cubicBezTo>
                    <a:pt x="8970" y="2167467"/>
                    <a:pt x="5865" y="2166181"/>
                    <a:pt x="3575" y="2163891"/>
                  </a:cubicBezTo>
                  <a:cubicBezTo>
                    <a:pt x="1286" y="2161602"/>
                    <a:pt x="0" y="2158497"/>
                    <a:pt x="0" y="2155259"/>
                  </a:cubicBezTo>
                  <a:lnTo>
                    <a:pt x="0" y="12207"/>
                  </a:lnTo>
                  <a:cubicBezTo>
                    <a:pt x="0" y="8970"/>
                    <a:pt x="1286" y="5865"/>
                    <a:pt x="3575" y="3575"/>
                  </a:cubicBezTo>
                  <a:cubicBezTo>
                    <a:pt x="5865" y="1286"/>
                    <a:pt x="8970" y="0"/>
                    <a:pt x="12207" y="0"/>
                  </a:cubicBezTo>
                  <a:close/>
                </a:path>
              </a:pathLst>
            </a:custGeom>
            <a:solidFill>
              <a:srgbClr val="FFFFFD"/>
            </a:solidFill>
          </p:spPr>
        </p:sp>
        <p:sp>
          <p:nvSpPr>
            <p:cNvPr name="TextBox 9" id="9"/>
            <p:cNvSpPr txBox="true"/>
            <p:nvPr/>
          </p:nvSpPr>
          <p:spPr>
            <a:xfrm>
              <a:off x="0" y="-28575"/>
              <a:ext cx="3312561" cy="2196042"/>
            </a:xfrm>
            <a:prstGeom prst="rect">
              <a:avLst/>
            </a:prstGeom>
          </p:spPr>
          <p:txBody>
            <a:bodyPr anchor="ctr" rtlCol="false" tIns="50800" lIns="50800" bIns="50800" rIns="50800"/>
            <a:lstStyle/>
            <a:p>
              <a:pPr algn="ctr">
                <a:lnSpc>
                  <a:spcPts val="2470"/>
                </a:lnSpc>
              </a:pPr>
            </a:p>
          </p:txBody>
        </p:sp>
      </p:grpSp>
      <p:grpSp>
        <p:nvGrpSpPr>
          <p:cNvPr name="Group 10" id="10"/>
          <p:cNvGrpSpPr/>
          <p:nvPr/>
        </p:nvGrpSpPr>
        <p:grpSpPr>
          <a:xfrm rot="0">
            <a:off x="5388750" y="1378088"/>
            <a:ext cx="11616171" cy="7480131"/>
            <a:chOff x="0" y="0"/>
            <a:chExt cx="3193359" cy="2056335"/>
          </a:xfrm>
        </p:grpSpPr>
        <p:sp>
          <p:nvSpPr>
            <p:cNvPr name="Freeform 11" id="11"/>
            <p:cNvSpPr/>
            <p:nvPr/>
          </p:nvSpPr>
          <p:spPr>
            <a:xfrm flipH="false" flipV="false" rot="0">
              <a:off x="0" y="0"/>
              <a:ext cx="3193359" cy="2056335"/>
            </a:xfrm>
            <a:custGeom>
              <a:avLst/>
              <a:gdLst/>
              <a:ahLst/>
              <a:cxnLst/>
              <a:rect r="r" b="b" t="t" l="l"/>
              <a:pathLst>
                <a:path h="2056335" w="3193359">
                  <a:moveTo>
                    <a:pt x="9997" y="0"/>
                  </a:moveTo>
                  <a:lnTo>
                    <a:pt x="3183362" y="0"/>
                  </a:lnTo>
                  <a:cubicBezTo>
                    <a:pt x="3186013" y="0"/>
                    <a:pt x="3188556" y="1053"/>
                    <a:pt x="3190431" y="2928"/>
                  </a:cubicBezTo>
                  <a:cubicBezTo>
                    <a:pt x="3192306" y="4803"/>
                    <a:pt x="3193359" y="7346"/>
                    <a:pt x="3193359" y="9997"/>
                  </a:cubicBezTo>
                  <a:lnTo>
                    <a:pt x="3193359" y="2046338"/>
                  </a:lnTo>
                  <a:cubicBezTo>
                    <a:pt x="3193359" y="2048990"/>
                    <a:pt x="3192306" y="2051532"/>
                    <a:pt x="3190431" y="2053407"/>
                  </a:cubicBezTo>
                  <a:cubicBezTo>
                    <a:pt x="3188556" y="2055282"/>
                    <a:pt x="3186013" y="2056335"/>
                    <a:pt x="3183362" y="2056335"/>
                  </a:cubicBezTo>
                  <a:lnTo>
                    <a:pt x="9997" y="2056335"/>
                  </a:lnTo>
                  <a:cubicBezTo>
                    <a:pt x="7346" y="2056335"/>
                    <a:pt x="4803" y="2055282"/>
                    <a:pt x="2928" y="2053407"/>
                  </a:cubicBezTo>
                  <a:cubicBezTo>
                    <a:pt x="1053" y="2051532"/>
                    <a:pt x="0" y="2048990"/>
                    <a:pt x="0" y="2046338"/>
                  </a:cubicBezTo>
                  <a:lnTo>
                    <a:pt x="0" y="9997"/>
                  </a:lnTo>
                  <a:cubicBezTo>
                    <a:pt x="0" y="7346"/>
                    <a:pt x="1053" y="4803"/>
                    <a:pt x="2928" y="2928"/>
                  </a:cubicBezTo>
                  <a:cubicBezTo>
                    <a:pt x="4803" y="1053"/>
                    <a:pt x="7346" y="0"/>
                    <a:pt x="9997" y="0"/>
                  </a:cubicBezTo>
                  <a:close/>
                </a:path>
              </a:pathLst>
            </a:custGeom>
            <a:solidFill>
              <a:srgbClr val="000000">
                <a:alpha val="0"/>
              </a:srgbClr>
            </a:solidFill>
            <a:ln w="38100" cap="sq">
              <a:solidFill>
                <a:srgbClr val="52DD70"/>
              </a:solidFill>
              <a:prstDash val="dash"/>
              <a:miter/>
            </a:ln>
          </p:spPr>
        </p:sp>
        <p:sp>
          <p:nvSpPr>
            <p:cNvPr name="TextBox 12" id="12"/>
            <p:cNvSpPr txBox="true"/>
            <p:nvPr/>
          </p:nvSpPr>
          <p:spPr>
            <a:xfrm>
              <a:off x="0" y="-28575"/>
              <a:ext cx="3193359" cy="2084910"/>
            </a:xfrm>
            <a:prstGeom prst="rect">
              <a:avLst/>
            </a:prstGeom>
          </p:spPr>
          <p:txBody>
            <a:bodyPr anchor="ctr" rtlCol="false" tIns="50800" lIns="50800" bIns="50800" rIns="50800"/>
            <a:lstStyle/>
            <a:p>
              <a:pPr algn="ctr">
                <a:lnSpc>
                  <a:spcPts val="2470"/>
                </a:lnSpc>
              </a:pPr>
            </a:p>
          </p:txBody>
        </p:sp>
      </p:grpSp>
      <p:grpSp>
        <p:nvGrpSpPr>
          <p:cNvPr name="Group 13" id="13"/>
          <p:cNvGrpSpPr/>
          <p:nvPr/>
        </p:nvGrpSpPr>
        <p:grpSpPr>
          <a:xfrm rot="-573727">
            <a:off x="1014225" y="1291905"/>
            <a:ext cx="3458154" cy="3458154"/>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15" id="15"/>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16" id="16"/>
          <p:cNvGrpSpPr>
            <a:grpSpLocks noChangeAspect="true"/>
          </p:cNvGrpSpPr>
          <p:nvPr/>
        </p:nvGrpSpPr>
        <p:grpSpPr>
          <a:xfrm rot="-573727">
            <a:off x="1172370" y="1450051"/>
            <a:ext cx="3141863" cy="3141863"/>
            <a:chOff x="0" y="0"/>
            <a:chExt cx="6350000" cy="6350000"/>
          </a:xfrm>
        </p:grpSpPr>
        <p:sp>
          <p:nvSpPr>
            <p:cNvPr name="Freeform 17" id="17"/>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5"/>
              <a:stretch>
                <a:fillRect l="-24906" t="0" r="-24906" b="0"/>
              </a:stretch>
            </a:blipFill>
          </p:spPr>
        </p:sp>
        <p:sp>
          <p:nvSpPr>
            <p:cNvPr name="Freeform 18" id="18"/>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grpSp>
        <p:nvGrpSpPr>
          <p:cNvPr name="Group 19" id="19"/>
          <p:cNvGrpSpPr/>
          <p:nvPr/>
        </p:nvGrpSpPr>
        <p:grpSpPr>
          <a:xfrm rot="554921">
            <a:off x="1036450" y="5460384"/>
            <a:ext cx="3458154" cy="3458154"/>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98505" y="0"/>
                  </a:moveTo>
                  <a:lnTo>
                    <a:pt x="714295" y="0"/>
                  </a:lnTo>
                  <a:cubicBezTo>
                    <a:pt x="740420" y="0"/>
                    <a:pt x="765475" y="10378"/>
                    <a:pt x="783949" y="28851"/>
                  </a:cubicBezTo>
                  <a:cubicBezTo>
                    <a:pt x="802422" y="47325"/>
                    <a:pt x="812800" y="72380"/>
                    <a:pt x="812800" y="98505"/>
                  </a:cubicBezTo>
                  <a:lnTo>
                    <a:pt x="812800" y="714295"/>
                  </a:lnTo>
                  <a:cubicBezTo>
                    <a:pt x="812800" y="740420"/>
                    <a:pt x="802422" y="765475"/>
                    <a:pt x="783949" y="783949"/>
                  </a:cubicBezTo>
                  <a:cubicBezTo>
                    <a:pt x="765475" y="802422"/>
                    <a:pt x="740420" y="812800"/>
                    <a:pt x="714295" y="812800"/>
                  </a:cubicBezTo>
                  <a:lnTo>
                    <a:pt x="98505" y="812800"/>
                  </a:lnTo>
                  <a:cubicBezTo>
                    <a:pt x="72380" y="812800"/>
                    <a:pt x="47325" y="802422"/>
                    <a:pt x="28851" y="783949"/>
                  </a:cubicBezTo>
                  <a:cubicBezTo>
                    <a:pt x="10378" y="765475"/>
                    <a:pt x="0" y="740420"/>
                    <a:pt x="0" y="714295"/>
                  </a:cubicBezTo>
                  <a:lnTo>
                    <a:pt x="0" y="98505"/>
                  </a:lnTo>
                  <a:cubicBezTo>
                    <a:pt x="0" y="72380"/>
                    <a:pt x="10378" y="47325"/>
                    <a:pt x="28851" y="28851"/>
                  </a:cubicBezTo>
                  <a:cubicBezTo>
                    <a:pt x="47325" y="10378"/>
                    <a:pt x="72380" y="0"/>
                    <a:pt x="98505" y="0"/>
                  </a:cubicBezTo>
                  <a:close/>
                </a:path>
              </a:pathLst>
            </a:custGeom>
            <a:solidFill>
              <a:srgbClr val="FFFFFD"/>
            </a:solidFill>
          </p:spPr>
        </p:sp>
        <p:sp>
          <p:nvSpPr>
            <p:cNvPr name="TextBox 21" id="21"/>
            <p:cNvSpPr txBox="true"/>
            <p:nvPr/>
          </p:nvSpPr>
          <p:spPr>
            <a:xfrm>
              <a:off x="0" y="-28575"/>
              <a:ext cx="812800" cy="841375"/>
            </a:xfrm>
            <a:prstGeom prst="rect">
              <a:avLst/>
            </a:prstGeom>
          </p:spPr>
          <p:txBody>
            <a:bodyPr anchor="ctr" rtlCol="false" tIns="50800" lIns="50800" bIns="50800" rIns="50800"/>
            <a:lstStyle/>
            <a:p>
              <a:pPr algn="ctr">
                <a:lnSpc>
                  <a:spcPts val="2470"/>
                </a:lnSpc>
              </a:pPr>
            </a:p>
          </p:txBody>
        </p:sp>
      </p:grpSp>
      <p:grpSp>
        <p:nvGrpSpPr>
          <p:cNvPr name="Group 22" id="22"/>
          <p:cNvGrpSpPr>
            <a:grpSpLocks noChangeAspect="true"/>
          </p:cNvGrpSpPr>
          <p:nvPr/>
        </p:nvGrpSpPr>
        <p:grpSpPr>
          <a:xfrm rot="554921">
            <a:off x="1194596" y="5618529"/>
            <a:ext cx="3141863" cy="3141863"/>
            <a:chOff x="0" y="0"/>
            <a:chExt cx="6350000" cy="6350000"/>
          </a:xfrm>
        </p:grpSpPr>
        <p:sp>
          <p:nvSpPr>
            <p:cNvPr name="Freeform 23" id="23"/>
            <p:cNvSpPr/>
            <p:nvPr/>
          </p:nvSpPr>
          <p:spPr>
            <a:xfrm flipH="false" flipV="false" rot="0">
              <a:off x="0" y="0"/>
              <a:ext cx="6350000" cy="6350000"/>
            </a:xfrm>
            <a:custGeom>
              <a:avLst/>
              <a:gdLst/>
              <a:ahLst/>
              <a:cxnLst/>
              <a:rect r="r" b="b" t="t" l="l"/>
              <a:pathLst>
                <a:path h="6350000" w="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6"/>
              <a:stretch>
                <a:fillRect l="-24906" t="0" r="-24906" b="0"/>
              </a:stretch>
            </a:blipFill>
          </p:spPr>
        </p:sp>
        <p:sp>
          <p:nvSpPr>
            <p:cNvPr name="Freeform 24" id="24"/>
            <p:cNvSpPr/>
            <p:nvPr/>
          </p:nvSpPr>
          <p:spPr>
            <a:xfrm flipH="false" flipV="false" rot="0">
              <a:off x="0" y="0"/>
              <a:ext cx="6350000" cy="6350000"/>
            </a:xfrm>
            <a:custGeom>
              <a:avLst/>
              <a:gdLst/>
              <a:ahLst/>
              <a:cxnLst/>
              <a:rect r="r" b="b" t="t" l="l"/>
              <a:pathLst>
                <a:path h="6350000" w="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FFFFFD"/>
            </a:solidFill>
          </p:spPr>
        </p:sp>
      </p:grpSp>
      <p:sp>
        <p:nvSpPr>
          <p:cNvPr name="TextBox 25" id="25"/>
          <p:cNvSpPr txBox="true"/>
          <p:nvPr/>
        </p:nvSpPr>
        <p:spPr>
          <a:xfrm rot="0">
            <a:off x="5661968" y="1669819"/>
            <a:ext cx="11102341" cy="957366"/>
          </a:xfrm>
          <a:prstGeom prst="rect">
            <a:avLst/>
          </a:prstGeom>
        </p:spPr>
        <p:txBody>
          <a:bodyPr anchor="t" rtlCol="false" tIns="0" lIns="0" bIns="0" rIns="0">
            <a:spAutoFit/>
          </a:bodyPr>
          <a:lstStyle/>
          <a:p>
            <a:pPr algn="ctr">
              <a:lnSpc>
                <a:spcPts val="7606"/>
              </a:lnSpc>
            </a:pPr>
            <a:r>
              <a:rPr lang="en-US" sz="5433" spc="-135">
                <a:solidFill>
                  <a:srgbClr val="873E8A"/>
                </a:solidFill>
                <a:latin typeface="Arimo Bold"/>
              </a:rPr>
              <a:t>¿Por qué importa?</a:t>
            </a:r>
          </a:p>
        </p:txBody>
      </p:sp>
      <p:sp>
        <p:nvSpPr>
          <p:cNvPr name="TextBox 26" id="26"/>
          <p:cNvSpPr txBox="true"/>
          <p:nvPr/>
        </p:nvSpPr>
        <p:spPr>
          <a:xfrm rot="0">
            <a:off x="5661968" y="2942476"/>
            <a:ext cx="11102341" cy="5698491"/>
          </a:xfrm>
          <a:prstGeom prst="rect">
            <a:avLst/>
          </a:prstGeom>
        </p:spPr>
        <p:txBody>
          <a:bodyPr anchor="t" rtlCol="false" tIns="0" lIns="0" bIns="0" rIns="0">
            <a:spAutoFit/>
          </a:bodyPr>
          <a:lstStyle/>
          <a:p>
            <a:pPr marL="626106" indent="-313053" lvl="1">
              <a:lnSpc>
                <a:spcPts val="4059"/>
              </a:lnSpc>
              <a:buFont typeface="Arial"/>
              <a:buChar char="•"/>
            </a:pPr>
            <a:r>
              <a:rPr lang="en-US" sz="2899" spc="37">
                <a:solidFill>
                  <a:srgbClr val="000000"/>
                </a:solidFill>
                <a:latin typeface="Arial Bold"/>
              </a:rPr>
              <a:t>En Maryland, la mortalidad materna y la morbilidad materna grave son consistentemente más altas que los promedios nacionales.</a:t>
            </a:r>
          </a:p>
          <a:p>
            <a:pPr marL="626106" indent="-313053" lvl="1">
              <a:lnSpc>
                <a:spcPts val="4059"/>
              </a:lnSpc>
              <a:buFont typeface="Arial"/>
              <a:buChar char="•"/>
            </a:pPr>
            <a:r>
              <a:rPr lang="en-US" sz="2899" spc="37">
                <a:solidFill>
                  <a:srgbClr val="000000"/>
                </a:solidFill>
                <a:latin typeface="Arial Bold"/>
              </a:rPr>
              <a:t>Cada año, aproximadamente 1,500 madres experimentan una complicación del embarazo o del parto que pone en peligro su vida.</a:t>
            </a:r>
          </a:p>
          <a:p>
            <a:pPr marL="626106" indent="-313053" lvl="1">
              <a:lnSpc>
                <a:spcPts val="4059"/>
              </a:lnSpc>
              <a:buFont typeface="Arial"/>
              <a:buChar char="•"/>
            </a:pPr>
            <a:r>
              <a:rPr lang="en-US" sz="2899" spc="37">
                <a:solidFill>
                  <a:srgbClr val="000000"/>
                </a:solidFill>
                <a:latin typeface="Arial Bold"/>
              </a:rPr>
              <a:t>La sobredosis involuntaria de drogas ha sido la principal causa de muerte en el año siguiente al embarazo durante cinco años consecutivos.</a:t>
            </a:r>
          </a:p>
          <a:p>
            <a:pPr marL="626106" indent="-313053" lvl="1">
              <a:lnSpc>
                <a:spcPts val="4059"/>
              </a:lnSpc>
              <a:buFont typeface="Arial"/>
              <a:buChar char="•"/>
            </a:pPr>
            <a:r>
              <a:rPr lang="en-US" sz="2899" spc="37">
                <a:solidFill>
                  <a:srgbClr val="000000"/>
                </a:solidFill>
                <a:latin typeface="Arial Bold"/>
              </a:rPr>
              <a:t>Más del 80% de las muertes maternas son prevenibles o potencialmente prevenibles.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3072" y="2981150"/>
            <a:ext cx="4100528" cy="8063264"/>
          </a:xfrm>
          <a:custGeom>
            <a:avLst/>
            <a:gdLst/>
            <a:ahLst/>
            <a:cxnLst/>
            <a:rect r="r" b="b" t="t" l="l"/>
            <a:pathLst>
              <a:path h="8063264" w="4100528">
                <a:moveTo>
                  <a:pt x="0" y="0"/>
                </a:moveTo>
                <a:lnTo>
                  <a:pt x="4100528" y="0"/>
                </a:lnTo>
                <a:lnTo>
                  <a:pt x="4100528" y="8063264"/>
                </a:lnTo>
                <a:lnTo>
                  <a:pt x="0" y="80632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31425" y="852062"/>
            <a:ext cx="15225150" cy="923925"/>
          </a:xfrm>
          <a:prstGeom prst="rect">
            <a:avLst/>
          </a:prstGeom>
        </p:spPr>
        <p:txBody>
          <a:bodyPr anchor="t" rtlCol="false" tIns="0" lIns="0" bIns="0" rIns="0">
            <a:spAutoFit/>
          </a:bodyPr>
          <a:lstStyle/>
          <a:p>
            <a:pPr algn="ctr">
              <a:lnSpc>
                <a:spcPts val="7199"/>
              </a:lnSpc>
            </a:pPr>
            <a:r>
              <a:rPr lang="en-US" sz="5999">
                <a:solidFill>
                  <a:srgbClr val="873E8A"/>
                </a:solidFill>
                <a:latin typeface="Arimo Bold"/>
              </a:rPr>
              <a:t>Medical Providers to See When Pregnant</a:t>
            </a:r>
          </a:p>
        </p:txBody>
      </p:sp>
      <p:grpSp>
        <p:nvGrpSpPr>
          <p:cNvPr name="Group 4" id="4"/>
          <p:cNvGrpSpPr/>
          <p:nvPr/>
        </p:nvGrpSpPr>
        <p:grpSpPr>
          <a:xfrm rot="0">
            <a:off x="3032468" y="7087980"/>
            <a:ext cx="2150512" cy="2662726"/>
            <a:chOff x="0" y="0"/>
            <a:chExt cx="2867349" cy="3550301"/>
          </a:xfrm>
        </p:grpSpPr>
        <p:sp>
          <p:nvSpPr>
            <p:cNvPr name="Freeform 5" id="5"/>
            <p:cNvSpPr/>
            <p:nvPr/>
          </p:nvSpPr>
          <p:spPr>
            <a:xfrm flipH="false" flipV="false" rot="0">
              <a:off x="127" y="127"/>
              <a:ext cx="2867279" cy="3550158"/>
            </a:xfrm>
            <a:custGeom>
              <a:avLst/>
              <a:gdLst/>
              <a:ahLst/>
              <a:cxnLst/>
              <a:rect r="r" b="b" t="t" l="l"/>
              <a:pathLst>
                <a:path h="3550158" w="2867279">
                  <a:moveTo>
                    <a:pt x="1013333" y="0"/>
                  </a:moveTo>
                  <a:cubicBezTo>
                    <a:pt x="849884" y="0"/>
                    <a:pt x="701675" y="47752"/>
                    <a:pt x="584327" y="155956"/>
                  </a:cubicBezTo>
                  <a:cubicBezTo>
                    <a:pt x="0" y="694944"/>
                    <a:pt x="30861" y="2123821"/>
                    <a:pt x="438785" y="2961132"/>
                  </a:cubicBezTo>
                  <a:cubicBezTo>
                    <a:pt x="446024" y="2975483"/>
                    <a:pt x="453136" y="2989707"/>
                    <a:pt x="460375" y="3004058"/>
                  </a:cubicBezTo>
                  <a:cubicBezTo>
                    <a:pt x="642112" y="3356991"/>
                    <a:pt x="994029" y="3550158"/>
                    <a:pt x="1354201" y="3550158"/>
                  </a:cubicBezTo>
                  <a:cubicBezTo>
                    <a:pt x="1566164" y="3550158"/>
                    <a:pt x="1780921" y="3483229"/>
                    <a:pt x="1965579" y="3342767"/>
                  </a:cubicBezTo>
                  <a:cubicBezTo>
                    <a:pt x="2597658" y="2863342"/>
                    <a:pt x="2867279" y="2195449"/>
                    <a:pt x="2712212" y="1474978"/>
                  </a:cubicBezTo>
                  <a:cubicBezTo>
                    <a:pt x="2559558" y="758063"/>
                    <a:pt x="1664716" y="0"/>
                    <a:pt x="1013333" y="0"/>
                  </a:cubicBezTo>
                  <a:close/>
                </a:path>
              </a:pathLst>
            </a:custGeom>
            <a:solidFill>
              <a:srgbClr val="3E1F55"/>
            </a:solidFill>
          </p:spPr>
        </p:sp>
      </p:grpSp>
      <p:sp>
        <p:nvSpPr>
          <p:cNvPr name="Freeform 6" id="6"/>
          <p:cNvSpPr/>
          <p:nvPr/>
        </p:nvSpPr>
        <p:spPr>
          <a:xfrm flipH="false" flipV="false" rot="0">
            <a:off x="3225672" y="7187048"/>
            <a:ext cx="1851728" cy="2463562"/>
          </a:xfrm>
          <a:custGeom>
            <a:avLst/>
            <a:gdLst/>
            <a:ahLst/>
            <a:cxnLst/>
            <a:rect r="r" b="b" t="t" l="l"/>
            <a:pathLst>
              <a:path h="2463562" w="1851728">
                <a:moveTo>
                  <a:pt x="0" y="0"/>
                </a:moveTo>
                <a:lnTo>
                  <a:pt x="1851728" y="0"/>
                </a:lnTo>
                <a:lnTo>
                  <a:pt x="1851728" y="2463562"/>
                </a:lnTo>
                <a:lnTo>
                  <a:pt x="0" y="24635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3093290" y="7674792"/>
            <a:ext cx="1857136" cy="1683680"/>
          </a:xfrm>
          <a:custGeom>
            <a:avLst/>
            <a:gdLst/>
            <a:ahLst/>
            <a:cxnLst/>
            <a:rect r="r" b="b" t="t" l="l"/>
            <a:pathLst>
              <a:path h="1683680" w="1857136">
                <a:moveTo>
                  <a:pt x="0" y="0"/>
                </a:moveTo>
                <a:lnTo>
                  <a:pt x="1857136" y="0"/>
                </a:lnTo>
                <a:lnTo>
                  <a:pt x="1857136" y="1683680"/>
                </a:lnTo>
                <a:lnTo>
                  <a:pt x="0" y="16836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8" id="8"/>
          <p:cNvSpPr/>
          <p:nvPr/>
        </p:nvSpPr>
        <p:spPr>
          <a:xfrm rot="8848066">
            <a:off x="3541272" y="4792949"/>
            <a:ext cx="4492408" cy="0"/>
          </a:xfrm>
          <a:prstGeom prst="line">
            <a:avLst/>
          </a:prstGeom>
          <a:ln cap="rnd" w="19050">
            <a:solidFill>
              <a:srgbClr val="5B4B68"/>
            </a:solidFill>
            <a:prstDash val="solid"/>
            <a:headEnd type="none" len="sm" w="sm"/>
            <a:tailEnd type="oval" len="lg" w="lg"/>
          </a:ln>
        </p:spPr>
      </p:sp>
      <p:sp>
        <p:nvSpPr>
          <p:cNvPr name="AutoShape 9" id="9"/>
          <p:cNvSpPr/>
          <p:nvPr/>
        </p:nvSpPr>
        <p:spPr>
          <a:xfrm rot="8610448">
            <a:off x="3627505" y="6611749"/>
            <a:ext cx="4491037" cy="0"/>
          </a:xfrm>
          <a:prstGeom prst="line">
            <a:avLst/>
          </a:prstGeom>
          <a:ln cap="rnd" w="19050">
            <a:solidFill>
              <a:srgbClr val="5B4B68"/>
            </a:solidFill>
            <a:prstDash val="solid"/>
            <a:headEnd type="none" len="sm" w="sm"/>
            <a:tailEnd type="oval" len="lg" w="lg"/>
          </a:ln>
        </p:spPr>
      </p:sp>
      <p:sp>
        <p:nvSpPr>
          <p:cNvPr name="AutoShape 10" id="10"/>
          <p:cNvSpPr/>
          <p:nvPr/>
        </p:nvSpPr>
        <p:spPr>
          <a:xfrm rot="9322199">
            <a:off x="3722653" y="7831125"/>
            <a:ext cx="4144142" cy="0"/>
          </a:xfrm>
          <a:prstGeom prst="line">
            <a:avLst/>
          </a:prstGeom>
          <a:ln cap="rnd" w="19050">
            <a:solidFill>
              <a:srgbClr val="5B4B68"/>
            </a:solidFill>
            <a:prstDash val="solid"/>
            <a:headEnd type="none" len="sm" w="sm"/>
            <a:tailEnd type="oval" len="lg" w="lg"/>
          </a:ln>
        </p:spPr>
      </p:sp>
      <p:sp>
        <p:nvSpPr>
          <p:cNvPr name="AutoShape 11" id="11"/>
          <p:cNvSpPr/>
          <p:nvPr/>
        </p:nvSpPr>
        <p:spPr>
          <a:xfrm rot="9964113">
            <a:off x="4189732" y="9085025"/>
            <a:ext cx="3540032" cy="0"/>
          </a:xfrm>
          <a:prstGeom prst="line">
            <a:avLst/>
          </a:prstGeom>
          <a:ln cap="rnd" w="19050">
            <a:solidFill>
              <a:srgbClr val="5B4B68"/>
            </a:solidFill>
            <a:prstDash val="solid"/>
            <a:headEnd type="none" len="sm" w="sm"/>
            <a:tailEnd type="oval" len="lg" w="lg"/>
          </a:ln>
        </p:spPr>
      </p:sp>
      <p:sp>
        <p:nvSpPr>
          <p:cNvPr name="TextBox 12" id="12"/>
          <p:cNvSpPr txBox="true"/>
          <p:nvPr/>
        </p:nvSpPr>
        <p:spPr>
          <a:xfrm rot="0">
            <a:off x="7930325" y="2705100"/>
            <a:ext cx="9995803" cy="6553200"/>
          </a:xfrm>
          <a:prstGeom prst="rect">
            <a:avLst/>
          </a:prstGeom>
        </p:spPr>
        <p:txBody>
          <a:bodyPr anchor="t" rtlCol="false" tIns="0" lIns="0" bIns="0" rIns="0">
            <a:spAutoFit/>
          </a:bodyPr>
          <a:lstStyle/>
          <a:p>
            <a:pPr>
              <a:lnSpc>
                <a:spcPts val="3720"/>
              </a:lnSpc>
            </a:pPr>
            <a:r>
              <a:rPr lang="en-US" sz="3100">
                <a:solidFill>
                  <a:srgbClr val="873E8A"/>
                </a:solidFill>
                <a:latin typeface="Arimo Bold"/>
              </a:rPr>
              <a:t>Obstetrician: </a:t>
            </a:r>
            <a:r>
              <a:rPr lang="en-US" sz="3100">
                <a:solidFill>
                  <a:srgbClr val="000000"/>
                </a:solidFill>
                <a:latin typeface="Arimo"/>
              </a:rPr>
              <a:t>Medical professionals specialized in pregnancy, childbirth, and postpartum care.</a:t>
            </a:r>
          </a:p>
          <a:p>
            <a:pPr>
              <a:lnSpc>
                <a:spcPts val="3720"/>
              </a:lnSpc>
            </a:pPr>
          </a:p>
          <a:p>
            <a:pPr>
              <a:lnSpc>
                <a:spcPts val="3720"/>
              </a:lnSpc>
            </a:pPr>
            <a:r>
              <a:rPr lang="en-US" sz="3100">
                <a:solidFill>
                  <a:srgbClr val="873E8A"/>
                </a:solidFill>
                <a:latin typeface="Arimo Bold"/>
              </a:rPr>
              <a:t>Midwife:</a:t>
            </a:r>
            <a:r>
              <a:rPr lang="en-US" sz="3100">
                <a:solidFill>
                  <a:srgbClr val="000000"/>
                </a:solidFill>
                <a:latin typeface="Arimo"/>
                <a:ea typeface="Arimo"/>
              </a:rPr>
              <a:t> Healthcare professionals trained in assisting women during pregnancy, childbirth, and the postpartum period﻿. They can provide prenatal care, attend to labor and delivery, and offer support for breastfeeding and newborn care.</a:t>
            </a:r>
          </a:p>
          <a:p>
            <a:pPr>
              <a:lnSpc>
                <a:spcPts val="3720"/>
              </a:lnSpc>
            </a:pPr>
          </a:p>
          <a:p>
            <a:pPr>
              <a:lnSpc>
                <a:spcPts val="3720"/>
              </a:lnSpc>
            </a:pPr>
            <a:r>
              <a:rPr lang="en-US" sz="3100">
                <a:solidFill>
                  <a:srgbClr val="873E8A"/>
                </a:solidFill>
                <a:latin typeface="Arimo Bold"/>
              </a:rPr>
              <a:t>Primary Care Provider:</a:t>
            </a:r>
            <a:r>
              <a:rPr lang="en-US" sz="3100">
                <a:solidFill>
                  <a:srgbClr val="000000"/>
                </a:solidFill>
                <a:latin typeface="Arimo"/>
              </a:rPr>
              <a:t> Pregnant individuals who have pre-existing medical conditions, such as diabetes, hypertension, or asthma, may benefit from continued care from their primary care provider (PCP) alongside prenatal care from an obstetrician or midwife.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90342" y="7683073"/>
            <a:ext cx="3184223" cy="3270113"/>
          </a:xfrm>
          <a:custGeom>
            <a:avLst/>
            <a:gdLst/>
            <a:ahLst/>
            <a:cxnLst/>
            <a:rect r="r" b="b" t="t" l="l"/>
            <a:pathLst>
              <a:path h="3270113" w="3184223">
                <a:moveTo>
                  <a:pt x="0" y="0"/>
                </a:moveTo>
                <a:lnTo>
                  <a:pt x="3184222" y="0"/>
                </a:lnTo>
                <a:lnTo>
                  <a:pt x="3184222" y="3270114"/>
                </a:lnTo>
                <a:lnTo>
                  <a:pt x="0" y="32701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7194582" y="3473781"/>
            <a:ext cx="10064718" cy="3306698"/>
          </a:xfrm>
          <a:prstGeom prst="rect">
            <a:avLst/>
          </a:prstGeom>
        </p:spPr>
        <p:txBody>
          <a:bodyPr anchor="t" rtlCol="false" tIns="0" lIns="0" bIns="0" rIns="0">
            <a:spAutoFit/>
          </a:bodyPr>
          <a:lstStyle/>
          <a:p>
            <a:pPr algn="ctr" marL="0" indent="0" lvl="0">
              <a:lnSpc>
                <a:spcPts val="8447"/>
              </a:lnSpc>
              <a:spcBef>
                <a:spcPct val="0"/>
              </a:spcBef>
            </a:pPr>
            <a:r>
              <a:rPr lang="en-US" sz="8799" strike="noStrike" u="none">
                <a:solidFill>
                  <a:srgbClr val="493F6B"/>
                </a:solidFill>
                <a:latin typeface="Arimo Bold"/>
              </a:rPr>
              <a:t>ATENCIÓN PRENATAL EN MARYLAND</a:t>
            </a:r>
          </a:p>
        </p:txBody>
      </p:sp>
      <p:sp>
        <p:nvSpPr>
          <p:cNvPr name="Freeform 4" id="4"/>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487530" y="3387286"/>
            <a:ext cx="6567534" cy="6906912"/>
          </a:xfrm>
          <a:custGeom>
            <a:avLst/>
            <a:gdLst/>
            <a:ahLst/>
            <a:cxnLst/>
            <a:rect r="r" b="b" t="t" l="l"/>
            <a:pathLst>
              <a:path h="6906912" w="6567534">
                <a:moveTo>
                  <a:pt x="0" y="0"/>
                </a:moveTo>
                <a:lnTo>
                  <a:pt x="6567534" y="0"/>
                </a:lnTo>
                <a:lnTo>
                  <a:pt x="6567534" y="6906912"/>
                </a:lnTo>
                <a:lnTo>
                  <a:pt x="0" y="69069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62696" y="-1958315"/>
            <a:ext cx="6338768" cy="4522440"/>
          </a:xfrm>
          <a:custGeom>
            <a:avLst/>
            <a:gdLst/>
            <a:ahLst/>
            <a:cxnLst/>
            <a:rect r="r" b="b" t="t" l="l"/>
            <a:pathLst>
              <a:path h="4522440" w="6338768">
                <a:moveTo>
                  <a:pt x="0" y="0"/>
                </a:moveTo>
                <a:lnTo>
                  <a:pt x="6338769" y="0"/>
                </a:lnTo>
                <a:lnTo>
                  <a:pt x="6338769" y="4522440"/>
                </a:lnTo>
                <a:lnTo>
                  <a:pt x="0" y="452244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3920528" y="5510547"/>
            <a:ext cx="6149935" cy="6215408"/>
          </a:xfrm>
          <a:custGeom>
            <a:avLst/>
            <a:gdLst/>
            <a:ahLst/>
            <a:cxnLst/>
            <a:rect r="r" b="b" t="t" l="l"/>
            <a:pathLst>
              <a:path h="6215408" w="6149935">
                <a:moveTo>
                  <a:pt x="0" y="0"/>
                </a:moveTo>
                <a:lnTo>
                  <a:pt x="6149935" y="0"/>
                </a:lnTo>
                <a:lnTo>
                  <a:pt x="6149935" y="6215408"/>
                </a:lnTo>
                <a:lnTo>
                  <a:pt x="0" y="621540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6185444" y="-251652"/>
            <a:ext cx="2586264" cy="2660915"/>
          </a:xfrm>
          <a:custGeom>
            <a:avLst/>
            <a:gdLst/>
            <a:ahLst/>
            <a:cxnLst/>
            <a:rect r="r" b="b" t="t" l="l"/>
            <a:pathLst>
              <a:path h="2660915" w="2586264">
                <a:moveTo>
                  <a:pt x="0" y="0"/>
                </a:moveTo>
                <a:lnTo>
                  <a:pt x="2586264" y="0"/>
                </a:lnTo>
                <a:lnTo>
                  <a:pt x="2586264" y="2660914"/>
                </a:lnTo>
                <a:lnTo>
                  <a:pt x="0" y="266091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9144000" y="-592439"/>
            <a:ext cx="5735939" cy="5735939"/>
          </a:xfrm>
          <a:custGeom>
            <a:avLst/>
            <a:gdLst/>
            <a:ahLst/>
            <a:cxnLst/>
            <a:rect r="r" b="b" t="t" l="l"/>
            <a:pathLst>
              <a:path h="5735939" w="5735939">
                <a:moveTo>
                  <a:pt x="0" y="0"/>
                </a:moveTo>
                <a:lnTo>
                  <a:pt x="5735939" y="0"/>
                </a:lnTo>
                <a:lnTo>
                  <a:pt x="5735939" y="5735939"/>
                </a:lnTo>
                <a:lnTo>
                  <a:pt x="0" y="5735939"/>
                </a:lnTo>
                <a:lnTo>
                  <a:pt x="0" y="0"/>
                </a:lnTo>
                <a:close/>
              </a:path>
            </a:pathLst>
          </a:custGeom>
          <a:blipFill>
            <a:blip r:embed="rId15"/>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3072" y="2981150"/>
            <a:ext cx="4100528" cy="8063264"/>
          </a:xfrm>
          <a:custGeom>
            <a:avLst/>
            <a:gdLst/>
            <a:ahLst/>
            <a:cxnLst/>
            <a:rect r="r" b="b" t="t" l="l"/>
            <a:pathLst>
              <a:path h="8063264" w="4100528">
                <a:moveTo>
                  <a:pt x="0" y="0"/>
                </a:moveTo>
                <a:lnTo>
                  <a:pt x="4100528" y="0"/>
                </a:lnTo>
                <a:lnTo>
                  <a:pt x="4100528" y="8063264"/>
                </a:lnTo>
                <a:lnTo>
                  <a:pt x="0" y="80632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31425" y="399625"/>
            <a:ext cx="15225150" cy="1828800"/>
          </a:xfrm>
          <a:prstGeom prst="rect">
            <a:avLst/>
          </a:prstGeom>
        </p:spPr>
        <p:txBody>
          <a:bodyPr anchor="t" rtlCol="false" tIns="0" lIns="0" bIns="0" rIns="0">
            <a:spAutoFit/>
          </a:bodyPr>
          <a:lstStyle/>
          <a:p>
            <a:pPr algn="ctr" marL="0" indent="0" lvl="0">
              <a:lnSpc>
                <a:spcPts val="7199"/>
              </a:lnSpc>
              <a:spcBef>
                <a:spcPct val="0"/>
              </a:spcBef>
            </a:pPr>
            <a:r>
              <a:rPr lang="en-US" sz="5999" strike="noStrike" u="none">
                <a:solidFill>
                  <a:srgbClr val="873E8A"/>
                </a:solidFill>
                <a:latin typeface="Arimo Bold"/>
              </a:rPr>
              <a:t>Proveedores médicos a los que acudir durante el embarazo</a:t>
            </a:r>
          </a:p>
        </p:txBody>
      </p:sp>
      <p:grpSp>
        <p:nvGrpSpPr>
          <p:cNvPr name="Group 4" id="4"/>
          <p:cNvGrpSpPr/>
          <p:nvPr/>
        </p:nvGrpSpPr>
        <p:grpSpPr>
          <a:xfrm rot="0">
            <a:off x="3032468" y="7087980"/>
            <a:ext cx="2150512" cy="2662726"/>
            <a:chOff x="0" y="0"/>
            <a:chExt cx="2867349" cy="3550301"/>
          </a:xfrm>
        </p:grpSpPr>
        <p:sp>
          <p:nvSpPr>
            <p:cNvPr name="Freeform 5" id="5"/>
            <p:cNvSpPr/>
            <p:nvPr/>
          </p:nvSpPr>
          <p:spPr>
            <a:xfrm flipH="false" flipV="false" rot="0">
              <a:off x="127" y="127"/>
              <a:ext cx="2867279" cy="3550158"/>
            </a:xfrm>
            <a:custGeom>
              <a:avLst/>
              <a:gdLst/>
              <a:ahLst/>
              <a:cxnLst/>
              <a:rect r="r" b="b" t="t" l="l"/>
              <a:pathLst>
                <a:path h="3550158" w="2867279">
                  <a:moveTo>
                    <a:pt x="1013333" y="0"/>
                  </a:moveTo>
                  <a:cubicBezTo>
                    <a:pt x="849884" y="0"/>
                    <a:pt x="701675" y="47752"/>
                    <a:pt x="584327" y="155956"/>
                  </a:cubicBezTo>
                  <a:cubicBezTo>
                    <a:pt x="0" y="694944"/>
                    <a:pt x="30861" y="2123821"/>
                    <a:pt x="438785" y="2961132"/>
                  </a:cubicBezTo>
                  <a:cubicBezTo>
                    <a:pt x="446024" y="2975483"/>
                    <a:pt x="453136" y="2989707"/>
                    <a:pt x="460375" y="3004058"/>
                  </a:cubicBezTo>
                  <a:cubicBezTo>
                    <a:pt x="642112" y="3356991"/>
                    <a:pt x="994029" y="3550158"/>
                    <a:pt x="1354201" y="3550158"/>
                  </a:cubicBezTo>
                  <a:cubicBezTo>
                    <a:pt x="1566164" y="3550158"/>
                    <a:pt x="1780921" y="3483229"/>
                    <a:pt x="1965579" y="3342767"/>
                  </a:cubicBezTo>
                  <a:cubicBezTo>
                    <a:pt x="2597658" y="2863342"/>
                    <a:pt x="2867279" y="2195449"/>
                    <a:pt x="2712212" y="1474978"/>
                  </a:cubicBezTo>
                  <a:cubicBezTo>
                    <a:pt x="2559558" y="758063"/>
                    <a:pt x="1664716" y="0"/>
                    <a:pt x="1013333" y="0"/>
                  </a:cubicBezTo>
                  <a:close/>
                </a:path>
              </a:pathLst>
            </a:custGeom>
            <a:solidFill>
              <a:srgbClr val="3E1F55"/>
            </a:solidFill>
          </p:spPr>
        </p:sp>
      </p:grpSp>
      <p:sp>
        <p:nvSpPr>
          <p:cNvPr name="Freeform 6" id="6"/>
          <p:cNvSpPr/>
          <p:nvPr/>
        </p:nvSpPr>
        <p:spPr>
          <a:xfrm flipH="false" flipV="false" rot="0">
            <a:off x="3225672" y="7187048"/>
            <a:ext cx="1851728" cy="2463562"/>
          </a:xfrm>
          <a:custGeom>
            <a:avLst/>
            <a:gdLst/>
            <a:ahLst/>
            <a:cxnLst/>
            <a:rect r="r" b="b" t="t" l="l"/>
            <a:pathLst>
              <a:path h="2463562" w="1851728">
                <a:moveTo>
                  <a:pt x="0" y="0"/>
                </a:moveTo>
                <a:lnTo>
                  <a:pt x="1851728" y="0"/>
                </a:lnTo>
                <a:lnTo>
                  <a:pt x="1851728" y="2463562"/>
                </a:lnTo>
                <a:lnTo>
                  <a:pt x="0" y="24635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3093290" y="7674792"/>
            <a:ext cx="1857136" cy="1683680"/>
          </a:xfrm>
          <a:custGeom>
            <a:avLst/>
            <a:gdLst/>
            <a:ahLst/>
            <a:cxnLst/>
            <a:rect r="r" b="b" t="t" l="l"/>
            <a:pathLst>
              <a:path h="1683680" w="1857136">
                <a:moveTo>
                  <a:pt x="0" y="0"/>
                </a:moveTo>
                <a:lnTo>
                  <a:pt x="1857136" y="0"/>
                </a:lnTo>
                <a:lnTo>
                  <a:pt x="1857136" y="1683680"/>
                </a:lnTo>
                <a:lnTo>
                  <a:pt x="0" y="16836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8" id="8"/>
          <p:cNvSpPr/>
          <p:nvPr/>
        </p:nvSpPr>
        <p:spPr>
          <a:xfrm rot="8848066">
            <a:off x="3541272" y="4792949"/>
            <a:ext cx="4492408" cy="0"/>
          </a:xfrm>
          <a:prstGeom prst="line">
            <a:avLst/>
          </a:prstGeom>
          <a:ln cap="rnd" w="19050">
            <a:solidFill>
              <a:srgbClr val="5B4B68"/>
            </a:solidFill>
            <a:prstDash val="solid"/>
            <a:headEnd type="none" len="sm" w="sm"/>
            <a:tailEnd type="oval" len="lg" w="lg"/>
          </a:ln>
        </p:spPr>
      </p:sp>
      <p:sp>
        <p:nvSpPr>
          <p:cNvPr name="AutoShape 9" id="9"/>
          <p:cNvSpPr/>
          <p:nvPr/>
        </p:nvSpPr>
        <p:spPr>
          <a:xfrm rot="8610448">
            <a:off x="3627505" y="6611749"/>
            <a:ext cx="4491037" cy="0"/>
          </a:xfrm>
          <a:prstGeom prst="line">
            <a:avLst/>
          </a:prstGeom>
          <a:ln cap="rnd" w="19050">
            <a:solidFill>
              <a:srgbClr val="5B4B68"/>
            </a:solidFill>
            <a:prstDash val="solid"/>
            <a:headEnd type="none" len="sm" w="sm"/>
            <a:tailEnd type="oval" len="lg" w="lg"/>
          </a:ln>
        </p:spPr>
      </p:sp>
      <p:sp>
        <p:nvSpPr>
          <p:cNvPr name="AutoShape 10" id="10"/>
          <p:cNvSpPr/>
          <p:nvPr/>
        </p:nvSpPr>
        <p:spPr>
          <a:xfrm rot="9322199">
            <a:off x="3722653" y="7831125"/>
            <a:ext cx="4144142" cy="0"/>
          </a:xfrm>
          <a:prstGeom prst="line">
            <a:avLst/>
          </a:prstGeom>
          <a:ln cap="rnd" w="19050">
            <a:solidFill>
              <a:srgbClr val="5B4B68"/>
            </a:solidFill>
            <a:prstDash val="solid"/>
            <a:headEnd type="none" len="sm" w="sm"/>
            <a:tailEnd type="oval" len="lg" w="lg"/>
          </a:ln>
        </p:spPr>
      </p:sp>
      <p:sp>
        <p:nvSpPr>
          <p:cNvPr name="AutoShape 11" id="11"/>
          <p:cNvSpPr/>
          <p:nvPr/>
        </p:nvSpPr>
        <p:spPr>
          <a:xfrm rot="9964113">
            <a:off x="4189732" y="9085025"/>
            <a:ext cx="3540032" cy="0"/>
          </a:xfrm>
          <a:prstGeom prst="line">
            <a:avLst/>
          </a:prstGeom>
          <a:ln cap="rnd" w="19050">
            <a:solidFill>
              <a:srgbClr val="5B4B68"/>
            </a:solidFill>
            <a:prstDash val="solid"/>
            <a:headEnd type="none" len="sm" w="sm"/>
            <a:tailEnd type="oval" len="lg" w="lg"/>
          </a:ln>
        </p:spPr>
      </p:sp>
      <p:sp>
        <p:nvSpPr>
          <p:cNvPr name="TextBox 12" id="12"/>
          <p:cNvSpPr txBox="true"/>
          <p:nvPr/>
        </p:nvSpPr>
        <p:spPr>
          <a:xfrm rot="0">
            <a:off x="7951689" y="2630685"/>
            <a:ext cx="9995803" cy="7019925"/>
          </a:xfrm>
          <a:prstGeom prst="rect">
            <a:avLst/>
          </a:prstGeom>
        </p:spPr>
        <p:txBody>
          <a:bodyPr anchor="t" rtlCol="false" tIns="0" lIns="0" bIns="0" rIns="0">
            <a:spAutoFit/>
          </a:bodyPr>
          <a:lstStyle/>
          <a:p>
            <a:pPr algn="l" marL="0" indent="0" lvl="0">
              <a:lnSpc>
                <a:spcPts val="3720"/>
              </a:lnSpc>
              <a:spcBef>
                <a:spcPct val="0"/>
              </a:spcBef>
            </a:pPr>
            <a:r>
              <a:rPr lang="en-US" sz="3100" strike="noStrike" u="none">
                <a:solidFill>
                  <a:srgbClr val="873E8A"/>
                </a:solidFill>
                <a:latin typeface="Arimo Bold"/>
              </a:rPr>
              <a:t>Obstetra: </a:t>
            </a:r>
            <a:r>
              <a:rPr lang="en-US" sz="3100" strike="noStrike" u="none">
                <a:solidFill>
                  <a:srgbClr val="000000"/>
                </a:solidFill>
                <a:latin typeface="Arimo"/>
              </a:rPr>
              <a:t>Profesionales médicos especializados en la atención del embarazo, parto y posparto.</a:t>
            </a:r>
          </a:p>
          <a:p>
            <a:pPr algn="l" marL="0" indent="0" lvl="0">
              <a:lnSpc>
                <a:spcPts val="3720"/>
              </a:lnSpc>
              <a:spcBef>
                <a:spcPct val="0"/>
              </a:spcBef>
            </a:pPr>
          </a:p>
          <a:p>
            <a:pPr algn="l" marL="0" indent="0" lvl="0">
              <a:lnSpc>
                <a:spcPts val="3720"/>
              </a:lnSpc>
              <a:spcBef>
                <a:spcPct val="0"/>
              </a:spcBef>
            </a:pPr>
            <a:r>
              <a:rPr lang="en-US" sz="3100" strike="noStrike" u="none">
                <a:solidFill>
                  <a:srgbClr val="873E8A"/>
                </a:solidFill>
                <a:latin typeface="Arimo Bold"/>
              </a:rPr>
              <a:t>Partera: </a:t>
            </a:r>
            <a:r>
              <a:rPr lang="en-US" sz="3100" strike="noStrike" u="none">
                <a:solidFill>
                  <a:srgbClr val="000000"/>
                </a:solidFill>
                <a:latin typeface="Arimo"/>
              </a:rPr>
              <a:t>Profesionales de la salud capacitados para asistir a la mujer durante el embarazo, parto y puerperio. Pueden brindar atención prenatal, atender el parto y ofrecer apoyo para la lactancia y el cuidado del recién nacido.</a:t>
            </a:r>
          </a:p>
          <a:p>
            <a:pPr algn="l" marL="0" indent="0" lvl="0">
              <a:lnSpc>
                <a:spcPts val="3720"/>
              </a:lnSpc>
              <a:spcBef>
                <a:spcPct val="0"/>
              </a:spcBef>
            </a:pPr>
          </a:p>
          <a:p>
            <a:pPr algn="l" marL="0" indent="0" lvl="0">
              <a:lnSpc>
                <a:spcPts val="3720"/>
              </a:lnSpc>
              <a:spcBef>
                <a:spcPct val="0"/>
              </a:spcBef>
            </a:pPr>
            <a:r>
              <a:rPr lang="en-US" sz="3100" strike="noStrike" u="none">
                <a:solidFill>
                  <a:srgbClr val="873E8A"/>
                </a:solidFill>
                <a:latin typeface="Arimo Bold"/>
              </a:rPr>
              <a:t>Proveedor de atención primaria: </a:t>
            </a:r>
            <a:r>
              <a:rPr lang="en-US" sz="3100" strike="noStrike" u="none">
                <a:solidFill>
                  <a:srgbClr val="000000"/>
                </a:solidFill>
                <a:latin typeface="Arimo"/>
              </a:rPr>
              <a:t>las personas embarazadas que tienen afecciones médicas preexistentes, como diabetes, hipertensión o asma, pueden beneficiarse de la atención continua de su proveedor de atención primaria (PCP), junto con la atención prenatal de un obstetra o una partera.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3072" y="2981150"/>
            <a:ext cx="4100528" cy="8063264"/>
          </a:xfrm>
          <a:custGeom>
            <a:avLst/>
            <a:gdLst/>
            <a:ahLst/>
            <a:cxnLst/>
            <a:rect r="r" b="b" t="t" l="l"/>
            <a:pathLst>
              <a:path h="8063264" w="4100528">
                <a:moveTo>
                  <a:pt x="0" y="0"/>
                </a:moveTo>
                <a:lnTo>
                  <a:pt x="4100528" y="0"/>
                </a:lnTo>
                <a:lnTo>
                  <a:pt x="4100528" y="8063264"/>
                </a:lnTo>
                <a:lnTo>
                  <a:pt x="0" y="80632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31425" y="852062"/>
            <a:ext cx="15225150" cy="923925"/>
          </a:xfrm>
          <a:prstGeom prst="rect">
            <a:avLst/>
          </a:prstGeom>
        </p:spPr>
        <p:txBody>
          <a:bodyPr anchor="t" rtlCol="false" tIns="0" lIns="0" bIns="0" rIns="0">
            <a:spAutoFit/>
          </a:bodyPr>
          <a:lstStyle/>
          <a:p>
            <a:pPr algn="ctr">
              <a:lnSpc>
                <a:spcPts val="7199"/>
              </a:lnSpc>
            </a:pPr>
            <a:r>
              <a:rPr lang="en-US" sz="5999">
                <a:solidFill>
                  <a:srgbClr val="873E8A"/>
                </a:solidFill>
                <a:latin typeface="Arimo Bold"/>
              </a:rPr>
              <a:t>Medical Providers to See When Pregnant</a:t>
            </a:r>
          </a:p>
        </p:txBody>
      </p:sp>
      <p:grpSp>
        <p:nvGrpSpPr>
          <p:cNvPr name="Group 4" id="4"/>
          <p:cNvGrpSpPr/>
          <p:nvPr/>
        </p:nvGrpSpPr>
        <p:grpSpPr>
          <a:xfrm rot="0">
            <a:off x="3032468" y="7087980"/>
            <a:ext cx="2150512" cy="2662726"/>
            <a:chOff x="0" y="0"/>
            <a:chExt cx="2867349" cy="3550301"/>
          </a:xfrm>
        </p:grpSpPr>
        <p:sp>
          <p:nvSpPr>
            <p:cNvPr name="Freeform 5" id="5"/>
            <p:cNvSpPr/>
            <p:nvPr/>
          </p:nvSpPr>
          <p:spPr>
            <a:xfrm flipH="false" flipV="false" rot="0">
              <a:off x="127" y="127"/>
              <a:ext cx="2867279" cy="3550158"/>
            </a:xfrm>
            <a:custGeom>
              <a:avLst/>
              <a:gdLst/>
              <a:ahLst/>
              <a:cxnLst/>
              <a:rect r="r" b="b" t="t" l="l"/>
              <a:pathLst>
                <a:path h="3550158" w="2867279">
                  <a:moveTo>
                    <a:pt x="1013333" y="0"/>
                  </a:moveTo>
                  <a:cubicBezTo>
                    <a:pt x="849884" y="0"/>
                    <a:pt x="701675" y="47752"/>
                    <a:pt x="584327" y="155956"/>
                  </a:cubicBezTo>
                  <a:cubicBezTo>
                    <a:pt x="0" y="694944"/>
                    <a:pt x="30861" y="2123821"/>
                    <a:pt x="438785" y="2961132"/>
                  </a:cubicBezTo>
                  <a:cubicBezTo>
                    <a:pt x="446024" y="2975483"/>
                    <a:pt x="453136" y="2989707"/>
                    <a:pt x="460375" y="3004058"/>
                  </a:cubicBezTo>
                  <a:cubicBezTo>
                    <a:pt x="642112" y="3356991"/>
                    <a:pt x="994029" y="3550158"/>
                    <a:pt x="1354201" y="3550158"/>
                  </a:cubicBezTo>
                  <a:cubicBezTo>
                    <a:pt x="1566164" y="3550158"/>
                    <a:pt x="1780921" y="3483229"/>
                    <a:pt x="1965579" y="3342767"/>
                  </a:cubicBezTo>
                  <a:cubicBezTo>
                    <a:pt x="2597658" y="2863342"/>
                    <a:pt x="2867279" y="2195449"/>
                    <a:pt x="2712212" y="1474978"/>
                  </a:cubicBezTo>
                  <a:cubicBezTo>
                    <a:pt x="2559558" y="758063"/>
                    <a:pt x="1664716" y="0"/>
                    <a:pt x="1013333" y="0"/>
                  </a:cubicBezTo>
                  <a:close/>
                </a:path>
              </a:pathLst>
            </a:custGeom>
            <a:solidFill>
              <a:srgbClr val="3E1F55"/>
            </a:solidFill>
          </p:spPr>
        </p:sp>
      </p:grpSp>
      <p:sp>
        <p:nvSpPr>
          <p:cNvPr name="Freeform 6" id="6"/>
          <p:cNvSpPr/>
          <p:nvPr/>
        </p:nvSpPr>
        <p:spPr>
          <a:xfrm flipH="false" flipV="false" rot="0">
            <a:off x="3225672" y="7187048"/>
            <a:ext cx="1851728" cy="2463562"/>
          </a:xfrm>
          <a:custGeom>
            <a:avLst/>
            <a:gdLst/>
            <a:ahLst/>
            <a:cxnLst/>
            <a:rect r="r" b="b" t="t" l="l"/>
            <a:pathLst>
              <a:path h="2463562" w="1851728">
                <a:moveTo>
                  <a:pt x="0" y="0"/>
                </a:moveTo>
                <a:lnTo>
                  <a:pt x="1851728" y="0"/>
                </a:lnTo>
                <a:lnTo>
                  <a:pt x="1851728" y="2463562"/>
                </a:lnTo>
                <a:lnTo>
                  <a:pt x="0" y="24635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3093290" y="7674792"/>
            <a:ext cx="1857136" cy="1683680"/>
          </a:xfrm>
          <a:custGeom>
            <a:avLst/>
            <a:gdLst/>
            <a:ahLst/>
            <a:cxnLst/>
            <a:rect r="r" b="b" t="t" l="l"/>
            <a:pathLst>
              <a:path h="1683680" w="1857136">
                <a:moveTo>
                  <a:pt x="0" y="0"/>
                </a:moveTo>
                <a:lnTo>
                  <a:pt x="1857136" y="0"/>
                </a:lnTo>
                <a:lnTo>
                  <a:pt x="1857136" y="1683680"/>
                </a:lnTo>
                <a:lnTo>
                  <a:pt x="0" y="16836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8" id="8"/>
          <p:cNvSpPr/>
          <p:nvPr/>
        </p:nvSpPr>
        <p:spPr>
          <a:xfrm rot="8848066">
            <a:off x="3541272" y="4792949"/>
            <a:ext cx="4492408" cy="0"/>
          </a:xfrm>
          <a:prstGeom prst="line">
            <a:avLst/>
          </a:prstGeom>
          <a:ln cap="rnd" w="19050">
            <a:solidFill>
              <a:srgbClr val="5B4B68"/>
            </a:solidFill>
            <a:prstDash val="solid"/>
            <a:headEnd type="none" len="sm" w="sm"/>
            <a:tailEnd type="oval" len="lg" w="lg"/>
          </a:ln>
        </p:spPr>
      </p:sp>
      <p:sp>
        <p:nvSpPr>
          <p:cNvPr name="AutoShape 9" id="9"/>
          <p:cNvSpPr/>
          <p:nvPr/>
        </p:nvSpPr>
        <p:spPr>
          <a:xfrm rot="8610448">
            <a:off x="3627505" y="6611749"/>
            <a:ext cx="4491037" cy="0"/>
          </a:xfrm>
          <a:prstGeom prst="line">
            <a:avLst/>
          </a:prstGeom>
          <a:ln cap="rnd" w="19050">
            <a:solidFill>
              <a:srgbClr val="5B4B68"/>
            </a:solidFill>
            <a:prstDash val="solid"/>
            <a:headEnd type="none" len="sm" w="sm"/>
            <a:tailEnd type="oval" len="lg" w="lg"/>
          </a:ln>
        </p:spPr>
      </p:sp>
      <p:sp>
        <p:nvSpPr>
          <p:cNvPr name="AutoShape 10" id="10"/>
          <p:cNvSpPr/>
          <p:nvPr/>
        </p:nvSpPr>
        <p:spPr>
          <a:xfrm rot="9322199">
            <a:off x="3722653" y="7831125"/>
            <a:ext cx="4144142" cy="0"/>
          </a:xfrm>
          <a:prstGeom prst="line">
            <a:avLst/>
          </a:prstGeom>
          <a:ln cap="rnd" w="19050">
            <a:solidFill>
              <a:srgbClr val="5B4B68"/>
            </a:solidFill>
            <a:prstDash val="solid"/>
            <a:headEnd type="none" len="sm" w="sm"/>
            <a:tailEnd type="oval" len="lg" w="lg"/>
          </a:ln>
        </p:spPr>
      </p:sp>
      <p:sp>
        <p:nvSpPr>
          <p:cNvPr name="AutoShape 11" id="11"/>
          <p:cNvSpPr/>
          <p:nvPr/>
        </p:nvSpPr>
        <p:spPr>
          <a:xfrm rot="9964113">
            <a:off x="4189732" y="9085025"/>
            <a:ext cx="3540032" cy="0"/>
          </a:xfrm>
          <a:prstGeom prst="line">
            <a:avLst/>
          </a:prstGeom>
          <a:ln cap="rnd" w="19050">
            <a:solidFill>
              <a:srgbClr val="5B4B68"/>
            </a:solidFill>
            <a:prstDash val="solid"/>
            <a:headEnd type="none" len="sm" w="sm"/>
            <a:tailEnd type="oval" len="lg" w="lg"/>
          </a:ln>
        </p:spPr>
      </p:sp>
      <p:sp>
        <p:nvSpPr>
          <p:cNvPr name="TextBox 12" id="12"/>
          <p:cNvSpPr txBox="true"/>
          <p:nvPr/>
        </p:nvSpPr>
        <p:spPr>
          <a:xfrm rot="0">
            <a:off x="8013358" y="2163960"/>
            <a:ext cx="9995803" cy="7486650"/>
          </a:xfrm>
          <a:prstGeom prst="rect">
            <a:avLst/>
          </a:prstGeom>
        </p:spPr>
        <p:txBody>
          <a:bodyPr anchor="t" rtlCol="false" tIns="0" lIns="0" bIns="0" rIns="0">
            <a:spAutoFit/>
          </a:bodyPr>
          <a:lstStyle/>
          <a:p>
            <a:pPr>
              <a:lnSpc>
                <a:spcPts val="3720"/>
              </a:lnSpc>
            </a:pPr>
            <a:r>
              <a:rPr lang="en-US" sz="3100">
                <a:solidFill>
                  <a:srgbClr val="873E8A"/>
                </a:solidFill>
                <a:latin typeface="Arimo Bold"/>
              </a:rPr>
              <a:t>Maternal-Fetal Medicine Specialist: </a:t>
            </a:r>
            <a:r>
              <a:rPr lang="en-US" sz="3100">
                <a:solidFill>
                  <a:srgbClr val="000000"/>
                </a:solidFill>
                <a:latin typeface="Arimo"/>
              </a:rPr>
              <a:t>Specialists are obstetricians with advanced training in managing high-risk pregnancies and maternal medical complications. They provide specialized care for pregnant individuals with complex medical conditions, multiple gestations (twins, triplets, etc.), or pregnancies at increased risk of complications.</a:t>
            </a:r>
          </a:p>
          <a:p>
            <a:pPr>
              <a:lnSpc>
                <a:spcPts val="3720"/>
              </a:lnSpc>
            </a:pPr>
          </a:p>
          <a:p>
            <a:pPr>
              <a:lnSpc>
                <a:spcPts val="3720"/>
              </a:lnSpc>
            </a:pPr>
            <a:r>
              <a:rPr lang="en-US" sz="3100">
                <a:solidFill>
                  <a:srgbClr val="873E8A"/>
                </a:solidFill>
                <a:latin typeface="Arimo Bold"/>
              </a:rPr>
              <a:t>Dietitian or Nutritionist:</a:t>
            </a:r>
            <a:r>
              <a:rPr lang="en-US" sz="3100">
                <a:solidFill>
                  <a:srgbClr val="000000"/>
                </a:solidFill>
                <a:latin typeface="Arimo"/>
              </a:rPr>
              <a:t> Can provide personalized guidance on maintaining a balanced diet, managing weight gain, and addressing specific nutritional needs during pregnancy, such as folic acid, iron, calcium, and omega-3 fatty acids and provide personalized guidance on maintaining a balanced diet, managing weight gain, and addressing specific nutritional needs during pregnancy.</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3072" y="2981150"/>
            <a:ext cx="4100528" cy="8063264"/>
          </a:xfrm>
          <a:custGeom>
            <a:avLst/>
            <a:gdLst/>
            <a:ahLst/>
            <a:cxnLst/>
            <a:rect r="r" b="b" t="t" l="l"/>
            <a:pathLst>
              <a:path h="8063264" w="4100528">
                <a:moveTo>
                  <a:pt x="0" y="0"/>
                </a:moveTo>
                <a:lnTo>
                  <a:pt x="4100528" y="0"/>
                </a:lnTo>
                <a:lnTo>
                  <a:pt x="4100528" y="8063264"/>
                </a:lnTo>
                <a:lnTo>
                  <a:pt x="0" y="80632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31425" y="399625"/>
            <a:ext cx="15225150" cy="1828800"/>
          </a:xfrm>
          <a:prstGeom prst="rect">
            <a:avLst/>
          </a:prstGeom>
        </p:spPr>
        <p:txBody>
          <a:bodyPr anchor="t" rtlCol="false" tIns="0" lIns="0" bIns="0" rIns="0">
            <a:spAutoFit/>
          </a:bodyPr>
          <a:lstStyle/>
          <a:p>
            <a:pPr algn="ctr" marL="0" indent="0" lvl="0">
              <a:lnSpc>
                <a:spcPts val="7199"/>
              </a:lnSpc>
              <a:spcBef>
                <a:spcPct val="0"/>
              </a:spcBef>
            </a:pPr>
            <a:r>
              <a:rPr lang="en-US" sz="5999" strike="noStrike" u="none">
                <a:solidFill>
                  <a:srgbClr val="873E8A"/>
                </a:solidFill>
                <a:latin typeface="Arimo Bold"/>
              </a:rPr>
              <a:t>Proveedores médicos a los que acudir durante el embarazo</a:t>
            </a:r>
          </a:p>
        </p:txBody>
      </p:sp>
      <p:grpSp>
        <p:nvGrpSpPr>
          <p:cNvPr name="Group 4" id="4"/>
          <p:cNvGrpSpPr/>
          <p:nvPr/>
        </p:nvGrpSpPr>
        <p:grpSpPr>
          <a:xfrm rot="0">
            <a:off x="3032468" y="7087980"/>
            <a:ext cx="2150512" cy="2662726"/>
            <a:chOff x="0" y="0"/>
            <a:chExt cx="2867349" cy="3550301"/>
          </a:xfrm>
        </p:grpSpPr>
        <p:sp>
          <p:nvSpPr>
            <p:cNvPr name="Freeform 5" id="5"/>
            <p:cNvSpPr/>
            <p:nvPr/>
          </p:nvSpPr>
          <p:spPr>
            <a:xfrm flipH="false" flipV="false" rot="0">
              <a:off x="127" y="127"/>
              <a:ext cx="2867279" cy="3550158"/>
            </a:xfrm>
            <a:custGeom>
              <a:avLst/>
              <a:gdLst/>
              <a:ahLst/>
              <a:cxnLst/>
              <a:rect r="r" b="b" t="t" l="l"/>
              <a:pathLst>
                <a:path h="3550158" w="2867279">
                  <a:moveTo>
                    <a:pt x="1013333" y="0"/>
                  </a:moveTo>
                  <a:cubicBezTo>
                    <a:pt x="849884" y="0"/>
                    <a:pt x="701675" y="47752"/>
                    <a:pt x="584327" y="155956"/>
                  </a:cubicBezTo>
                  <a:cubicBezTo>
                    <a:pt x="0" y="694944"/>
                    <a:pt x="30861" y="2123821"/>
                    <a:pt x="438785" y="2961132"/>
                  </a:cubicBezTo>
                  <a:cubicBezTo>
                    <a:pt x="446024" y="2975483"/>
                    <a:pt x="453136" y="2989707"/>
                    <a:pt x="460375" y="3004058"/>
                  </a:cubicBezTo>
                  <a:cubicBezTo>
                    <a:pt x="642112" y="3356991"/>
                    <a:pt x="994029" y="3550158"/>
                    <a:pt x="1354201" y="3550158"/>
                  </a:cubicBezTo>
                  <a:cubicBezTo>
                    <a:pt x="1566164" y="3550158"/>
                    <a:pt x="1780921" y="3483229"/>
                    <a:pt x="1965579" y="3342767"/>
                  </a:cubicBezTo>
                  <a:cubicBezTo>
                    <a:pt x="2597658" y="2863342"/>
                    <a:pt x="2867279" y="2195449"/>
                    <a:pt x="2712212" y="1474978"/>
                  </a:cubicBezTo>
                  <a:cubicBezTo>
                    <a:pt x="2559558" y="758063"/>
                    <a:pt x="1664716" y="0"/>
                    <a:pt x="1013333" y="0"/>
                  </a:cubicBezTo>
                  <a:close/>
                </a:path>
              </a:pathLst>
            </a:custGeom>
            <a:solidFill>
              <a:srgbClr val="3E1F55"/>
            </a:solidFill>
          </p:spPr>
        </p:sp>
      </p:grpSp>
      <p:sp>
        <p:nvSpPr>
          <p:cNvPr name="Freeform 6" id="6"/>
          <p:cNvSpPr/>
          <p:nvPr/>
        </p:nvSpPr>
        <p:spPr>
          <a:xfrm flipH="false" flipV="false" rot="0">
            <a:off x="3225672" y="7187048"/>
            <a:ext cx="1851728" cy="2463562"/>
          </a:xfrm>
          <a:custGeom>
            <a:avLst/>
            <a:gdLst/>
            <a:ahLst/>
            <a:cxnLst/>
            <a:rect r="r" b="b" t="t" l="l"/>
            <a:pathLst>
              <a:path h="2463562" w="1851728">
                <a:moveTo>
                  <a:pt x="0" y="0"/>
                </a:moveTo>
                <a:lnTo>
                  <a:pt x="1851728" y="0"/>
                </a:lnTo>
                <a:lnTo>
                  <a:pt x="1851728" y="2463562"/>
                </a:lnTo>
                <a:lnTo>
                  <a:pt x="0" y="24635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3093290" y="7674792"/>
            <a:ext cx="1857136" cy="1683680"/>
          </a:xfrm>
          <a:custGeom>
            <a:avLst/>
            <a:gdLst/>
            <a:ahLst/>
            <a:cxnLst/>
            <a:rect r="r" b="b" t="t" l="l"/>
            <a:pathLst>
              <a:path h="1683680" w="1857136">
                <a:moveTo>
                  <a:pt x="0" y="0"/>
                </a:moveTo>
                <a:lnTo>
                  <a:pt x="1857136" y="0"/>
                </a:lnTo>
                <a:lnTo>
                  <a:pt x="1857136" y="1683680"/>
                </a:lnTo>
                <a:lnTo>
                  <a:pt x="0" y="16836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8" id="8"/>
          <p:cNvSpPr/>
          <p:nvPr/>
        </p:nvSpPr>
        <p:spPr>
          <a:xfrm rot="8848066">
            <a:off x="3541272" y="4792949"/>
            <a:ext cx="4492408" cy="0"/>
          </a:xfrm>
          <a:prstGeom prst="line">
            <a:avLst/>
          </a:prstGeom>
          <a:ln cap="rnd" w="19050">
            <a:solidFill>
              <a:srgbClr val="5B4B68"/>
            </a:solidFill>
            <a:prstDash val="solid"/>
            <a:headEnd type="none" len="sm" w="sm"/>
            <a:tailEnd type="oval" len="lg" w="lg"/>
          </a:ln>
        </p:spPr>
      </p:sp>
      <p:sp>
        <p:nvSpPr>
          <p:cNvPr name="AutoShape 9" id="9"/>
          <p:cNvSpPr/>
          <p:nvPr/>
        </p:nvSpPr>
        <p:spPr>
          <a:xfrm rot="8610448">
            <a:off x="3627505" y="6611749"/>
            <a:ext cx="4491037" cy="0"/>
          </a:xfrm>
          <a:prstGeom prst="line">
            <a:avLst/>
          </a:prstGeom>
          <a:ln cap="rnd" w="19050">
            <a:solidFill>
              <a:srgbClr val="5B4B68"/>
            </a:solidFill>
            <a:prstDash val="solid"/>
            <a:headEnd type="none" len="sm" w="sm"/>
            <a:tailEnd type="oval" len="lg" w="lg"/>
          </a:ln>
        </p:spPr>
      </p:sp>
      <p:sp>
        <p:nvSpPr>
          <p:cNvPr name="AutoShape 10" id="10"/>
          <p:cNvSpPr/>
          <p:nvPr/>
        </p:nvSpPr>
        <p:spPr>
          <a:xfrm rot="9322199">
            <a:off x="3722653" y="7831125"/>
            <a:ext cx="4144142" cy="0"/>
          </a:xfrm>
          <a:prstGeom prst="line">
            <a:avLst/>
          </a:prstGeom>
          <a:ln cap="rnd" w="19050">
            <a:solidFill>
              <a:srgbClr val="5B4B68"/>
            </a:solidFill>
            <a:prstDash val="solid"/>
            <a:headEnd type="none" len="sm" w="sm"/>
            <a:tailEnd type="oval" len="lg" w="lg"/>
          </a:ln>
        </p:spPr>
      </p:sp>
      <p:sp>
        <p:nvSpPr>
          <p:cNvPr name="AutoShape 11" id="11"/>
          <p:cNvSpPr/>
          <p:nvPr/>
        </p:nvSpPr>
        <p:spPr>
          <a:xfrm rot="9964113">
            <a:off x="4189732" y="9085025"/>
            <a:ext cx="3540032" cy="0"/>
          </a:xfrm>
          <a:prstGeom prst="line">
            <a:avLst/>
          </a:prstGeom>
          <a:ln cap="rnd" w="19050">
            <a:solidFill>
              <a:srgbClr val="5B4B68"/>
            </a:solidFill>
            <a:prstDash val="solid"/>
            <a:headEnd type="none" len="sm" w="sm"/>
            <a:tailEnd type="oval" len="lg" w="lg"/>
          </a:ln>
        </p:spPr>
      </p:sp>
      <p:sp>
        <p:nvSpPr>
          <p:cNvPr name="TextBox 12" id="12"/>
          <p:cNvSpPr txBox="true"/>
          <p:nvPr/>
        </p:nvSpPr>
        <p:spPr>
          <a:xfrm rot="0">
            <a:off x="8013358" y="2816506"/>
            <a:ext cx="9995803" cy="6724650"/>
          </a:xfrm>
          <a:prstGeom prst="rect">
            <a:avLst/>
          </a:prstGeom>
        </p:spPr>
        <p:txBody>
          <a:bodyPr anchor="t" rtlCol="false" tIns="0" lIns="0" bIns="0" rIns="0">
            <a:spAutoFit/>
          </a:bodyPr>
          <a:lstStyle/>
          <a:p>
            <a:pPr algn="l" marL="0" indent="0" lvl="0">
              <a:lnSpc>
                <a:spcPts val="3360"/>
              </a:lnSpc>
              <a:spcBef>
                <a:spcPct val="0"/>
              </a:spcBef>
            </a:pPr>
            <a:r>
              <a:rPr lang="en-US" sz="2800" strike="noStrike" u="none">
                <a:solidFill>
                  <a:srgbClr val="873E8A"/>
                </a:solidFill>
                <a:latin typeface="Arimo Bold"/>
              </a:rPr>
              <a:t>Especialista en Medicina Materno-Fetal: </a:t>
            </a:r>
            <a:r>
              <a:rPr lang="en-US" sz="2800" strike="noStrike" u="none">
                <a:solidFill>
                  <a:srgbClr val="000000"/>
                </a:solidFill>
                <a:latin typeface="Arimo"/>
              </a:rPr>
              <a:t>Los especialistas son obstetras con capacitación avanzada en el manejo de embarazos de alto riesgo y complicaciones médicas maternas. Brindan atención especializada a personas embarazadas con afecciones médicas complejas, gestaciones múltiples (gemelos, trillizos, etc.) o embarazos con mayor riesgo de complicaciones.</a:t>
            </a:r>
          </a:p>
          <a:p>
            <a:pPr algn="l" marL="0" indent="0" lvl="0">
              <a:lnSpc>
                <a:spcPts val="3360"/>
              </a:lnSpc>
              <a:spcBef>
                <a:spcPct val="0"/>
              </a:spcBef>
            </a:pPr>
          </a:p>
          <a:p>
            <a:pPr algn="l" marL="0" indent="0" lvl="0">
              <a:lnSpc>
                <a:spcPts val="3360"/>
              </a:lnSpc>
              <a:spcBef>
                <a:spcPct val="0"/>
              </a:spcBef>
            </a:pPr>
            <a:r>
              <a:rPr lang="en-US" sz="2800" strike="noStrike" u="none">
                <a:solidFill>
                  <a:srgbClr val="873E8A"/>
                </a:solidFill>
                <a:latin typeface="Arimo Bold"/>
              </a:rPr>
              <a:t>Dietista o Nutricionista: </a:t>
            </a:r>
            <a:r>
              <a:rPr lang="en-US" sz="2800" strike="noStrike" u="none">
                <a:solidFill>
                  <a:srgbClr val="000000"/>
                </a:solidFill>
                <a:latin typeface="Arimo"/>
              </a:rPr>
              <a:t>Puede brindar orientación personalizada sobre cómo mantener una dieta equilibrada, controlar el aumento de peso y abordar necesidades nutricionales específicas durante el embarazo, como ácido fólico, hierro, calcio y ácidos grasos omega-3, y brindar orientación personalizada sobre cómo mantener una dieta equilibrada. , controlar el aumento de peso y abordar las necesidades nutricionales específicas durante el embarazo.</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3072" y="2981150"/>
            <a:ext cx="4100528" cy="8063264"/>
          </a:xfrm>
          <a:custGeom>
            <a:avLst/>
            <a:gdLst/>
            <a:ahLst/>
            <a:cxnLst/>
            <a:rect r="r" b="b" t="t" l="l"/>
            <a:pathLst>
              <a:path h="8063264" w="4100528">
                <a:moveTo>
                  <a:pt x="0" y="0"/>
                </a:moveTo>
                <a:lnTo>
                  <a:pt x="4100528" y="0"/>
                </a:lnTo>
                <a:lnTo>
                  <a:pt x="4100528" y="8063264"/>
                </a:lnTo>
                <a:lnTo>
                  <a:pt x="0" y="80632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3032468" y="7087980"/>
            <a:ext cx="2150512" cy="2662726"/>
            <a:chOff x="0" y="0"/>
            <a:chExt cx="2867349" cy="3550301"/>
          </a:xfrm>
        </p:grpSpPr>
        <p:sp>
          <p:nvSpPr>
            <p:cNvPr name="Freeform 4" id="4"/>
            <p:cNvSpPr/>
            <p:nvPr/>
          </p:nvSpPr>
          <p:spPr>
            <a:xfrm flipH="false" flipV="false" rot="0">
              <a:off x="127" y="127"/>
              <a:ext cx="2867279" cy="3550158"/>
            </a:xfrm>
            <a:custGeom>
              <a:avLst/>
              <a:gdLst/>
              <a:ahLst/>
              <a:cxnLst/>
              <a:rect r="r" b="b" t="t" l="l"/>
              <a:pathLst>
                <a:path h="3550158" w="2867279">
                  <a:moveTo>
                    <a:pt x="1013333" y="0"/>
                  </a:moveTo>
                  <a:cubicBezTo>
                    <a:pt x="849884" y="0"/>
                    <a:pt x="701675" y="47752"/>
                    <a:pt x="584327" y="155956"/>
                  </a:cubicBezTo>
                  <a:cubicBezTo>
                    <a:pt x="0" y="694944"/>
                    <a:pt x="30861" y="2123821"/>
                    <a:pt x="438785" y="2961132"/>
                  </a:cubicBezTo>
                  <a:cubicBezTo>
                    <a:pt x="446024" y="2975483"/>
                    <a:pt x="453136" y="2989707"/>
                    <a:pt x="460375" y="3004058"/>
                  </a:cubicBezTo>
                  <a:cubicBezTo>
                    <a:pt x="642112" y="3356991"/>
                    <a:pt x="994029" y="3550158"/>
                    <a:pt x="1354201" y="3550158"/>
                  </a:cubicBezTo>
                  <a:cubicBezTo>
                    <a:pt x="1566164" y="3550158"/>
                    <a:pt x="1780921" y="3483229"/>
                    <a:pt x="1965579" y="3342767"/>
                  </a:cubicBezTo>
                  <a:cubicBezTo>
                    <a:pt x="2597658" y="2863342"/>
                    <a:pt x="2867279" y="2195449"/>
                    <a:pt x="2712212" y="1474978"/>
                  </a:cubicBezTo>
                  <a:cubicBezTo>
                    <a:pt x="2559558" y="758063"/>
                    <a:pt x="1664716" y="0"/>
                    <a:pt x="1013333" y="0"/>
                  </a:cubicBezTo>
                  <a:close/>
                </a:path>
              </a:pathLst>
            </a:custGeom>
            <a:solidFill>
              <a:srgbClr val="3E1F55"/>
            </a:solidFill>
          </p:spPr>
        </p:sp>
      </p:grpSp>
      <p:sp>
        <p:nvSpPr>
          <p:cNvPr name="Freeform 5" id="5"/>
          <p:cNvSpPr/>
          <p:nvPr/>
        </p:nvSpPr>
        <p:spPr>
          <a:xfrm flipH="false" flipV="false" rot="0">
            <a:off x="3225672" y="7187048"/>
            <a:ext cx="1851728" cy="2463562"/>
          </a:xfrm>
          <a:custGeom>
            <a:avLst/>
            <a:gdLst/>
            <a:ahLst/>
            <a:cxnLst/>
            <a:rect r="r" b="b" t="t" l="l"/>
            <a:pathLst>
              <a:path h="2463562" w="1851728">
                <a:moveTo>
                  <a:pt x="0" y="0"/>
                </a:moveTo>
                <a:lnTo>
                  <a:pt x="1851728" y="0"/>
                </a:lnTo>
                <a:lnTo>
                  <a:pt x="1851728" y="2463562"/>
                </a:lnTo>
                <a:lnTo>
                  <a:pt x="0" y="24635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093290" y="7674792"/>
            <a:ext cx="1857136" cy="1683680"/>
          </a:xfrm>
          <a:custGeom>
            <a:avLst/>
            <a:gdLst/>
            <a:ahLst/>
            <a:cxnLst/>
            <a:rect r="r" b="b" t="t" l="l"/>
            <a:pathLst>
              <a:path h="1683680" w="1857136">
                <a:moveTo>
                  <a:pt x="0" y="0"/>
                </a:moveTo>
                <a:lnTo>
                  <a:pt x="1857136" y="0"/>
                </a:lnTo>
                <a:lnTo>
                  <a:pt x="1857136" y="1683680"/>
                </a:lnTo>
                <a:lnTo>
                  <a:pt x="0" y="16836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7" id="7"/>
          <p:cNvSpPr/>
          <p:nvPr/>
        </p:nvSpPr>
        <p:spPr>
          <a:xfrm rot="8848066">
            <a:off x="3541272" y="4792949"/>
            <a:ext cx="4492408" cy="0"/>
          </a:xfrm>
          <a:prstGeom prst="line">
            <a:avLst/>
          </a:prstGeom>
          <a:ln cap="rnd" w="19050">
            <a:solidFill>
              <a:srgbClr val="5B4B68"/>
            </a:solidFill>
            <a:prstDash val="solid"/>
            <a:headEnd type="none" len="sm" w="sm"/>
            <a:tailEnd type="oval" len="lg" w="lg"/>
          </a:ln>
        </p:spPr>
      </p:sp>
      <p:sp>
        <p:nvSpPr>
          <p:cNvPr name="AutoShape 8" id="8"/>
          <p:cNvSpPr/>
          <p:nvPr/>
        </p:nvSpPr>
        <p:spPr>
          <a:xfrm rot="8610448">
            <a:off x="3627505" y="6611749"/>
            <a:ext cx="4491037" cy="0"/>
          </a:xfrm>
          <a:prstGeom prst="line">
            <a:avLst/>
          </a:prstGeom>
          <a:ln cap="rnd" w="19050">
            <a:solidFill>
              <a:srgbClr val="5B4B68"/>
            </a:solidFill>
            <a:prstDash val="solid"/>
            <a:headEnd type="none" len="sm" w="sm"/>
            <a:tailEnd type="oval" len="lg" w="lg"/>
          </a:ln>
        </p:spPr>
      </p:sp>
      <p:sp>
        <p:nvSpPr>
          <p:cNvPr name="AutoShape 9" id="9"/>
          <p:cNvSpPr/>
          <p:nvPr/>
        </p:nvSpPr>
        <p:spPr>
          <a:xfrm rot="9322199">
            <a:off x="3722653" y="7831125"/>
            <a:ext cx="4144142" cy="0"/>
          </a:xfrm>
          <a:prstGeom prst="line">
            <a:avLst/>
          </a:prstGeom>
          <a:ln cap="rnd" w="19050">
            <a:solidFill>
              <a:srgbClr val="5B4B68"/>
            </a:solidFill>
            <a:prstDash val="solid"/>
            <a:headEnd type="none" len="sm" w="sm"/>
            <a:tailEnd type="oval" len="lg" w="lg"/>
          </a:ln>
        </p:spPr>
      </p:sp>
      <p:sp>
        <p:nvSpPr>
          <p:cNvPr name="AutoShape 10" id="10"/>
          <p:cNvSpPr/>
          <p:nvPr/>
        </p:nvSpPr>
        <p:spPr>
          <a:xfrm rot="9964113">
            <a:off x="4189732" y="9085025"/>
            <a:ext cx="3540032" cy="0"/>
          </a:xfrm>
          <a:prstGeom prst="line">
            <a:avLst/>
          </a:prstGeom>
          <a:ln cap="rnd" w="19050">
            <a:solidFill>
              <a:srgbClr val="5B4B68"/>
            </a:solidFill>
            <a:prstDash val="solid"/>
            <a:headEnd type="none" len="sm" w="sm"/>
            <a:tailEnd type="oval" len="lg" w="lg"/>
          </a:ln>
        </p:spPr>
      </p:sp>
      <p:sp>
        <p:nvSpPr>
          <p:cNvPr name="Freeform 11" id="11"/>
          <p:cNvSpPr/>
          <p:nvPr/>
        </p:nvSpPr>
        <p:spPr>
          <a:xfrm flipH="false" flipV="false" rot="0">
            <a:off x="8013358" y="5285824"/>
            <a:ext cx="4667353" cy="4667353"/>
          </a:xfrm>
          <a:custGeom>
            <a:avLst/>
            <a:gdLst/>
            <a:ahLst/>
            <a:cxnLst/>
            <a:rect r="r" b="b" t="t" l="l"/>
            <a:pathLst>
              <a:path h="4667353" w="4667353">
                <a:moveTo>
                  <a:pt x="0" y="0"/>
                </a:moveTo>
                <a:lnTo>
                  <a:pt x="4667353" y="0"/>
                </a:lnTo>
                <a:lnTo>
                  <a:pt x="4667353" y="4667353"/>
                </a:lnTo>
                <a:lnTo>
                  <a:pt x="0" y="4667353"/>
                </a:lnTo>
                <a:lnTo>
                  <a:pt x="0" y="0"/>
                </a:lnTo>
                <a:close/>
              </a:path>
            </a:pathLst>
          </a:custGeom>
          <a:blipFill>
            <a:blip r:embed="rId9"/>
            <a:stretch>
              <a:fillRect l="0" t="0" r="0" b="0"/>
            </a:stretch>
          </a:blipFill>
        </p:spPr>
      </p:sp>
      <p:sp>
        <p:nvSpPr>
          <p:cNvPr name="Freeform 12" id="12"/>
          <p:cNvSpPr/>
          <p:nvPr/>
        </p:nvSpPr>
        <p:spPr>
          <a:xfrm flipH="false" flipV="false" rot="0">
            <a:off x="13709572" y="4679105"/>
            <a:ext cx="2979384" cy="2333677"/>
          </a:xfrm>
          <a:custGeom>
            <a:avLst/>
            <a:gdLst/>
            <a:ahLst/>
            <a:cxnLst/>
            <a:rect r="r" b="b" t="t" l="l"/>
            <a:pathLst>
              <a:path h="2333677" w="2979384">
                <a:moveTo>
                  <a:pt x="0" y="0"/>
                </a:moveTo>
                <a:lnTo>
                  <a:pt x="2979384" y="0"/>
                </a:lnTo>
                <a:lnTo>
                  <a:pt x="2979384" y="2333677"/>
                </a:lnTo>
                <a:lnTo>
                  <a:pt x="0" y="2333677"/>
                </a:lnTo>
                <a:lnTo>
                  <a:pt x="0" y="0"/>
                </a:lnTo>
                <a:close/>
              </a:path>
            </a:pathLst>
          </a:custGeom>
          <a:blipFill>
            <a:blip r:embed="rId10"/>
            <a:stretch>
              <a:fillRect l="0" t="-13218" r="0" b="-14450"/>
            </a:stretch>
          </a:blipFill>
        </p:spPr>
      </p:sp>
      <p:sp>
        <p:nvSpPr>
          <p:cNvPr name="Freeform 13" id="13"/>
          <p:cNvSpPr/>
          <p:nvPr/>
        </p:nvSpPr>
        <p:spPr>
          <a:xfrm flipH="false" flipV="false" rot="0">
            <a:off x="13777191" y="7187048"/>
            <a:ext cx="2911766" cy="2911766"/>
          </a:xfrm>
          <a:custGeom>
            <a:avLst/>
            <a:gdLst/>
            <a:ahLst/>
            <a:cxnLst/>
            <a:rect r="r" b="b" t="t" l="l"/>
            <a:pathLst>
              <a:path h="2911766" w="2911766">
                <a:moveTo>
                  <a:pt x="0" y="0"/>
                </a:moveTo>
                <a:lnTo>
                  <a:pt x="2911765" y="0"/>
                </a:lnTo>
                <a:lnTo>
                  <a:pt x="2911765" y="2911766"/>
                </a:lnTo>
                <a:lnTo>
                  <a:pt x="0" y="2911766"/>
                </a:lnTo>
                <a:lnTo>
                  <a:pt x="0" y="0"/>
                </a:lnTo>
                <a:close/>
              </a:path>
            </a:pathLst>
          </a:custGeom>
          <a:blipFill>
            <a:blip r:embed="rId11"/>
            <a:stretch>
              <a:fillRect l="0" t="0" r="0" b="0"/>
            </a:stretch>
          </a:blipFill>
        </p:spPr>
      </p:sp>
      <p:sp>
        <p:nvSpPr>
          <p:cNvPr name="TextBox 14" id="14"/>
          <p:cNvSpPr txBox="true"/>
          <p:nvPr/>
        </p:nvSpPr>
        <p:spPr>
          <a:xfrm rot="0">
            <a:off x="1531425" y="852062"/>
            <a:ext cx="15225150" cy="923925"/>
          </a:xfrm>
          <a:prstGeom prst="rect">
            <a:avLst/>
          </a:prstGeom>
        </p:spPr>
        <p:txBody>
          <a:bodyPr anchor="t" rtlCol="false" tIns="0" lIns="0" bIns="0" rIns="0">
            <a:spAutoFit/>
          </a:bodyPr>
          <a:lstStyle/>
          <a:p>
            <a:pPr algn="ctr">
              <a:lnSpc>
                <a:spcPts val="7199"/>
              </a:lnSpc>
            </a:pPr>
            <a:r>
              <a:rPr lang="en-US" sz="5999">
                <a:solidFill>
                  <a:srgbClr val="873E8A"/>
                </a:solidFill>
                <a:latin typeface="Arimo Bold"/>
              </a:rPr>
              <a:t>Medical Providers to See When Pregnant</a:t>
            </a:r>
          </a:p>
        </p:txBody>
      </p:sp>
      <p:sp>
        <p:nvSpPr>
          <p:cNvPr name="TextBox 15" id="15"/>
          <p:cNvSpPr txBox="true"/>
          <p:nvPr/>
        </p:nvSpPr>
        <p:spPr>
          <a:xfrm rot="0">
            <a:off x="8013358" y="2500696"/>
            <a:ext cx="9995803" cy="2352675"/>
          </a:xfrm>
          <a:prstGeom prst="rect">
            <a:avLst/>
          </a:prstGeom>
        </p:spPr>
        <p:txBody>
          <a:bodyPr anchor="t" rtlCol="false" tIns="0" lIns="0" bIns="0" rIns="0">
            <a:spAutoFit/>
          </a:bodyPr>
          <a:lstStyle/>
          <a:p>
            <a:pPr>
              <a:lnSpc>
                <a:spcPts val="3720"/>
              </a:lnSpc>
            </a:pPr>
            <a:r>
              <a:rPr lang="en-US" sz="3100">
                <a:solidFill>
                  <a:srgbClr val="873E8A"/>
                </a:solidFill>
                <a:latin typeface="Arimo Bold"/>
              </a:rPr>
              <a:t>Perinatal Mental Health Specialist: </a:t>
            </a:r>
            <a:r>
              <a:rPr lang="en-US" sz="3100">
                <a:solidFill>
                  <a:srgbClr val="000000"/>
                </a:solidFill>
                <a:latin typeface="Arimo"/>
              </a:rPr>
              <a:t>Perinatal mental health specialists, such as psychologists, psychiatrists, or licensed clinical social workers, specialize in addressing mental health concerns during pregnancy and the postpartum period.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3072" y="2981150"/>
            <a:ext cx="4100528" cy="8063264"/>
          </a:xfrm>
          <a:custGeom>
            <a:avLst/>
            <a:gdLst/>
            <a:ahLst/>
            <a:cxnLst/>
            <a:rect r="r" b="b" t="t" l="l"/>
            <a:pathLst>
              <a:path h="8063264" w="4100528">
                <a:moveTo>
                  <a:pt x="0" y="0"/>
                </a:moveTo>
                <a:lnTo>
                  <a:pt x="4100528" y="0"/>
                </a:lnTo>
                <a:lnTo>
                  <a:pt x="4100528" y="8063264"/>
                </a:lnTo>
                <a:lnTo>
                  <a:pt x="0" y="80632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3032468" y="7087980"/>
            <a:ext cx="2150512" cy="2662726"/>
            <a:chOff x="0" y="0"/>
            <a:chExt cx="2867349" cy="3550301"/>
          </a:xfrm>
        </p:grpSpPr>
        <p:sp>
          <p:nvSpPr>
            <p:cNvPr name="Freeform 4" id="4"/>
            <p:cNvSpPr/>
            <p:nvPr/>
          </p:nvSpPr>
          <p:spPr>
            <a:xfrm flipH="false" flipV="false" rot="0">
              <a:off x="127" y="127"/>
              <a:ext cx="2867279" cy="3550158"/>
            </a:xfrm>
            <a:custGeom>
              <a:avLst/>
              <a:gdLst/>
              <a:ahLst/>
              <a:cxnLst/>
              <a:rect r="r" b="b" t="t" l="l"/>
              <a:pathLst>
                <a:path h="3550158" w="2867279">
                  <a:moveTo>
                    <a:pt x="1013333" y="0"/>
                  </a:moveTo>
                  <a:cubicBezTo>
                    <a:pt x="849884" y="0"/>
                    <a:pt x="701675" y="47752"/>
                    <a:pt x="584327" y="155956"/>
                  </a:cubicBezTo>
                  <a:cubicBezTo>
                    <a:pt x="0" y="694944"/>
                    <a:pt x="30861" y="2123821"/>
                    <a:pt x="438785" y="2961132"/>
                  </a:cubicBezTo>
                  <a:cubicBezTo>
                    <a:pt x="446024" y="2975483"/>
                    <a:pt x="453136" y="2989707"/>
                    <a:pt x="460375" y="3004058"/>
                  </a:cubicBezTo>
                  <a:cubicBezTo>
                    <a:pt x="642112" y="3356991"/>
                    <a:pt x="994029" y="3550158"/>
                    <a:pt x="1354201" y="3550158"/>
                  </a:cubicBezTo>
                  <a:cubicBezTo>
                    <a:pt x="1566164" y="3550158"/>
                    <a:pt x="1780921" y="3483229"/>
                    <a:pt x="1965579" y="3342767"/>
                  </a:cubicBezTo>
                  <a:cubicBezTo>
                    <a:pt x="2597658" y="2863342"/>
                    <a:pt x="2867279" y="2195449"/>
                    <a:pt x="2712212" y="1474978"/>
                  </a:cubicBezTo>
                  <a:cubicBezTo>
                    <a:pt x="2559558" y="758063"/>
                    <a:pt x="1664716" y="0"/>
                    <a:pt x="1013333" y="0"/>
                  </a:cubicBezTo>
                  <a:close/>
                </a:path>
              </a:pathLst>
            </a:custGeom>
            <a:solidFill>
              <a:srgbClr val="3E1F55"/>
            </a:solidFill>
          </p:spPr>
        </p:sp>
      </p:grpSp>
      <p:sp>
        <p:nvSpPr>
          <p:cNvPr name="Freeform 5" id="5"/>
          <p:cNvSpPr/>
          <p:nvPr/>
        </p:nvSpPr>
        <p:spPr>
          <a:xfrm flipH="false" flipV="false" rot="0">
            <a:off x="3225672" y="7187048"/>
            <a:ext cx="1851728" cy="2463562"/>
          </a:xfrm>
          <a:custGeom>
            <a:avLst/>
            <a:gdLst/>
            <a:ahLst/>
            <a:cxnLst/>
            <a:rect r="r" b="b" t="t" l="l"/>
            <a:pathLst>
              <a:path h="2463562" w="1851728">
                <a:moveTo>
                  <a:pt x="0" y="0"/>
                </a:moveTo>
                <a:lnTo>
                  <a:pt x="1851728" y="0"/>
                </a:lnTo>
                <a:lnTo>
                  <a:pt x="1851728" y="2463562"/>
                </a:lnTo>
                <a:lnTo>
                  <a:pt x="0" y="246356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093290" y="7674792"/>
            <a:ext cx="1857136" cy="1683680"/>
          </a:xfrm>
          <a:custGeom>
            <a:avLst/>
            <a:gdLst/>
            <a:ahLst/>
            <a:cxnLst/>
            <a:rect r="r" b="b" t="t" l="l"/>
            <a:pathLst>
              <a:path h="1683680" w="1857136">
                <a:moveTo>
                  <a:pt x="0" y="0"/>
                </a:moveTo>
                <a:lnTo>
                  <a:pt x="1857136" y="0"/>
                </a:lnTo>
                <a:lnTo>
                  <a:pt x="1857136" y="1683680"/>
                </a:lnTo>
                <a:lnTo>
                  <a:pt x="0" y="16836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7" id="7"/>
          <p:cNvSpPr/>
          <p:nvPr/>
        </p:nvSpPr>
        <p:spPr>
          <a:xfrm rot="8848066">
            <a:off x="3541272" y="4792949"/>
            <a:ext cx="4492408" cy="0"/>
          </a:xfrm>
          <a:prstGeom prst="line">
            <a:avLst/>
          </a:prstGeom>
          <a:ln cap="rnd" w="19050">
            <a:solidFill>
              <a:srgbClr val="5B4B68"/>
            </a:solidFill>
            <a:prstDash val="solid"/>
            <a:headEnd type="none" len="sm" w="sm"/>
            <a:tailEnd type="oval" len="lg" w="lg"/>
          </a:ln>
        </p:spPr>
      </p:sp>
      <p:sp>
        <p:nvSpPr>
          <p:cNvPr name="AutoShape 8" id="8"/>
          <p:cNvSpPr/>
          <p:nvPr/>
        </p:nvSpPr>
        <p:spPr>
          <a:xfrm rot="8610448">
            <a:off x="3627505" y="6611749"/>
            <a:ext cx="4491037" cy="0"/>
          </a:xfrm>
          <a:prstGeom prst="line">
            <a:avLst/>
          </a:prstGeom>
          <a:ln cap="rnd" w="19050">
            <a:solidFill>
              <a:srgbClr val="5B4B68"/>
            </a:solidFill>
            <a:prstDash val="solid"/>
            <a:headEnd type="none" len="sm" w="sm"/>
            <a:tailEnd type="oval" len="lg" w="lg"/>
          </a:ln>
        </p:spPr>
      </p:sp>
      <p:sp>
        <p:nvSpPr>
          <p:cNvPr name="AutoShape 9" id="9"/>
          <p:cNvSpPr/>
          <p:nvPr/>
        </p:nvSpPr>
        <p:spPr>
          <a:xfrm rot="9322199">
            <a:off x="3722653" y="7831125"/>
            <a:ext cx="4144142" cy="0"/>
          </a:xfrm>
          <a:prstGeom prst="line">
            <a:avLst/>
          </a:prstGeom>
          <a:ln cap="rnd" w="19050">
            <a:solidFill>
              <a:srgbClr val="5B4B68"/>
            </a:solidFill>
            <a:prstDash val="solid"/>
            <a:headEnd type="none" len="sm" w="sm"/>
            <a:tailEnd type="oval" len="lg" w="lg"/>
          </a:ln>
        </p:spPr>
      </p:sp>
      <p:sp>
        <p:nvSpPr>
          <p:cNvPr name="AutoShape 10" id="10"/>
          <p:cNvSpPr/>
          <p:nvPr/>
        </p:nvSpPr>
        <p:spPr>
          <a:xfrm rot="9964113">
            <a:off x="4189732" y="9085025"/>
            <a:ext cx="3540032" cy="0"/>
          </a:xfrm>
          <a:prstGeom prst="line">
            <a:avLst/>
          </a:prstGeom>
          <a:ln cap="rnd" w="19050">
            <a:solidFill>
              <a:srgbClr val="5B4B68"/>
            </a:solidFill>
            <a:prstDash val="solid"/>
            <a:headEnd type="none" len="sm" w="sm"/>
            <a:tailEnd type="oval" len="lg" w="lg"/>
          </a:ln>
        </p:spPr>
      </p:sp>
      <p:sp>
        <p:nvSpPr>
          <p:cNvPr name="Freeform 11" id="11"/>
          <p:cNvSpPr/>
          <p:nvPr/>
        </p:nvSpPr>
        <p:spPr>
          <a:xfrm flipH="false" flipV="false" rot="0">
            <a:off x="8013358" y="5285824"/>
            <a:ext cx="4667353" cy="4667353"/>
          </a:xfrm>
          <a:custGeom>
            <a:avLst/>
            <a:gdLst/>
            <a:ahLst/>
            <a:cxnLst/>
            <a:rect r="r" b="b" t="t" l="l"/>
            <a:pathLst>
              <a:path h="4667353" w="4667353">
                <a:moveTo>
                  <a:pt x="0" y="0"/>
                </a:moveTo>
                <a:lnTo>
                  <a:pt x="4667353" y="0"/>
                </a:lnTo>
                <a:lnTo>
                  <a:pt x="4667353" y="4667353"/>
                </a:lnTo>
                <a:lnTo>
                  <a:pt x="0" y="4667353"/>
                </a:lnTo>
                <a:lnTo>
                  <a:pt x="0" y="0"/>
                </a:lnTo>
                <a:close/>
              </a:path>
            </a:pathLst>
          </a:custGeom>
          <a:blipFill>
            <a:blip r:embed="rId9"/>
            <a:stretch>
              <a:fillRect l="0" t="0" r="0" b="0"/>
            </a:stretch>
          </a:blipFill>
        </p:spPr>
      </p:sp>
      <p:sp>
        <p:nvSpPr>
          <p:cNvPr name="Freeform 12" id="12"/>
          <p:cNvSpPr/>
          <p:nvPr/>
        </p:nvSpPr>
        <p:spPr>
          <a:xfrm flipH="false" flipV="false" rot="0">
            <a:off x="13709572" y="4679105"/>
            <a:ext cx="2979384" cy="2333677"/>
          </a:xfrm>
          <a:custGeom>
            <a:avLst/>
            <a:gdLst/>
            <a:ahLst/>
            <a:cxnLst/>
            <a:rect r="r" b="b" t="t" l="l"/>
            <a:pathLst>
              <a:path h="2333677" w="2979384">
                <a:moveTo>
                  <a:pt x="0" y="0"/>
                </a:moveTo>
                <a:lnTo>
                  <a:pt x="2979384" y="0"/>
                </a:lnTo>
                <a:lnTo>
                  <a:pt x="2979384" y="2333677"/>
                </a:lnTo>
                <a:lnTo>
                  <a:pt x="0" y="2333677"/>
                </a:lnTo>
                <a:lnTo>
                  <a:pt x="0" y="0"/>
                </a:lnTo>
                <a:close/>
              </a:path>
            </a:pathLst>
          </a:custGeom>
          <a:blipFill>
            <a:blip r:embed="rId10"/>
            <a:stretch>
              <a:fillRect l="0" t="-13218" r="0" b="-14450"/>
            </a:stretch>
          </a:blipFill>
        </p:spPr>
      </p:sp>
      <p:sp>
        <p:nvSpPr>
          <p:cNvPr name="Freeform 13" id="13"/>
          <p:cNvSpPr/>
          <p:nvPr/>
        </p:nvSpPr>
        <p:spPr>
          <a:xfrm flipH="false" flipV="false" rot="0">
            <a:off x="13777191" y="7187048"/>
            <a:ext cx="2911766" cy="2911766"/>
          </a:xfrm>
          <a:custGeom>
            <a:avLst/>
            <a:gdLst/>
            <a:ahLst/>
            <a:cxnLst/>
            <a:rect r="r" b="b" t="t" l="l"/>
            <a:pathLst>
              <a:path h="2911766" w="2911766">
                <a:moveTo>
                  <a:pt x="0" y="0"/>
                </a:moveTo>
                <a:lnTo>
                  <a:pt x="2911765" y="0"/>
                </a:lnTo>
                <a:lnTo>
                  <a:pt x="2911765" y="2911766"/>
                </a:lnTo>
                <a:lnTo>
                  <a:pt x="0" y="2911766"/>
                </a:lnTo>
                <a:lnTo>
                  <a:pt x="0" y="0"/>
                </a:lnTo>
                <a:close/>
              </a:path>
            </a:pathLst>
          </a:custGeom>
          <a:blipFill>
            <a:blip r:embed="rId11"/>
            <a:stretch>
              <a:fillRect l="0" t="0" r="0" b="0"/>
            </a:stretch>
          </a:blipFill>
        </p:spPr>
      </p:sp>
      <p:sp>
        <p:nvSpPr>
          <p:cNvPr name="TextBox 14" id="14"/>
          <p:cNvSpPr txBox="true"/>
          <p:nvPr/>
        </p:nvSpPr>
        <p:spPr>
          <a:xfrm rot="0">
            <a:off x="1531425" y="399625"/>
            <a:ext cx="15225150" cy="1828800"/>
          </a:xfrm>
          <a:prstGeom prst="rect">
            <a:avLst/>
          </a:prstGeom>
        </p:spPr>
        <p:txBody>
          <a:bodyPr anchor="t" rtlCol="false" tIns="0" lIns="0" bIns="0" rIns="0">
            <a:spAutoFit/>
          </a:bodyPr>
          <a:lstStyle/>
          <a:p>
            <a:pPr algn="ctr" marL="0" indent="0" lvl="0">
              <a:lnSpc>
                <a:spcPts val="7199"/>
              </a:lnSpc>
              <a:spcBef>
                <a:spcPct val="0"/>
              </a:spcBef>
            </a:pPr>
            <a:r>
              <a:rPr lang="en-US" sz="5999" strike="noStrike" u="none">
                <a:solidFill>
                  <a:srgbClr val="873E8A"/>
                </a:solidFill>
                <a:latin typeface="Arimo Bold"/>
              </a:rPr>
              <a:t>Proveedores médicos a los que acudir durante el embarazo</a:t>
            </a:r>
          </a:p>
        </p:txBody>
      </p:sp>
      <p:sp>
        <p:nvSpPr>
          <p:cNvPr name="TextBox 15" id="15"/>
          <p:cNvSpPr txBox="true"/>
          <p:nvPr/>
        </p:nvSpPr>
        <p:spPr>
          <a:xfrm rot="0">
            <a:off x="8013358" y="2500696"/>
            <a:ext cx="9995803" cy="2352675"/>
          </a:xfrm>
          <a:prstGeom prst="rect">
            <a:avLst/>
          </a:prstGeom>
        </p:spPr>
        <p:txBody>
          <a:bodyPr anchor="t" rtlCol="false" tIns="0" lIns="0" bIns="0" rIns="0">
            <a:spAutoFit/>
          </a:bodyPr>
          <a:lstStyle/>
          <a:p>
            <a:pPr algn="l" marL="0" indent="0" lvl="0">
              <a:lnSpc>
                <a:spcPts val="3720"/>
              </a:lnSpc>
              <a:spcBef>
                <a:spcPct val="0"/>
              </a:spcBef>
            </a:pPr>
            <a:r>
              <a:rPr lang="en-US" sz="3100" strike="noStrike" u="none">
                <a:solidFill>
                  <a:srgbClr val="873E8A"/>
                </a:solidFill>
                <a:latin typeface="Arimo Bold"/>
              </a:rPr>
              <a:t>Especialista en salud mental perinatal: </a:t>
            </a:r>
            <a:r>
              <a:rPr lang="en-US" sz="3100" strike="noStrike" u="none">
                <a:solidFill>
                  <a:srgbClr val="000000"/>
                </a:solidFill>
                <a:latin typeface="Arimo"/>
              </a:rPr>
              <a:t>Son especialistas en salud mental perinatal, como psicólogos, psiquiatras o trabajadores sociales clínicos autorizados, se especializan en abordar problemas de salud mental durante el embarazo y el período posparto.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554916" y="2386000"/>
            <a:ext cx="11233290" cy="3669472"/>
          </a:xfrm>
          <a:prstGeom prst="rect">
            <a:avLst/>
          </a:prstGeom>
        </p:spPr>
        <p:txBody>
          <a:bodyPr anchor="t" rtlCol="false" tIns="0" lIns="0" bIns="0" rIns="0">
            <a:spAutoFit/>
          </a:bodyPr>
          <a:lstStyle/>
          <a:p>
            <a:pPr algn="ctr">
              <a:lnSpc>
                <a:spcPts val="9681"/>
              </a:lnSpc>
            </a:pPr>
            <a:r>
              <a:rPr lang="en-US" sz="8068">
                <a:solidFill>
                  <a:srgbClr val="873E8A"/>
                </a:solidFill>
                <a:latin typeface="Arimo Bold"/>
              </a:rPr>
              <a:t>Other Providers to See When Pregnant and After Delivery</a:t>
            </a:r>
          </a:p>
        </p:txBody>
      </p:sp>
      <p:sp>
        <p:nvSpPr>
          <p:cNvPr name="Freeform 3" id="3"/>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87530" y="3387286"/>
            <a:ext cx="6567534" cy="6906912"/>
          </a:xfrm>
          <a:custGeom>
            <a:avLst/>
            <a:gdLst/>
            <a:ahLst/>
            <a:cxnLst/>
            <a:rect r="r" b="b" t="t" l="l"/>
            <a:pathLst>
              <a:path h="6906912" w="6567534">
                <a:moveTo>
                  <a:pt x="0" y="0"/>
                </a:moveTo>
                <a:lnTo>
                  <a:pt x="6567534" y="0"/>
                </a:lnTo>
                <a:lnTo>
                  <a:pt x="6567534" y="6906912"/>
                </a:lnTo>
                <a:lnTo>
                  <a:pt x="0" y="69069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554916" y="1777596"/>
            <a:ext cx="11233290" cy="4886279"/>
          </a:xfrm>
          <a:prstGeom prst="rect">
            <a:avLst/>
          </a:prstGeom>
        </p:spPr>
        <p:txBody>
          <a:bodyPr anchor="t" rtlCol="false" tIns="0" lIns="0" bIns="0" rIns="0">
            <a:spAutoFit/>
          </a:bodyPr>
          <a:lstStyle/>
          <a:p>
            <a:pPr algn="ctr" marL="0" indent="0" lvl="0">
              <a:lnSpc>
                <a:spcPts val="9681"/>
              </a:lnSpc>
              <a:spcBef>
                <a:spcPct val="0"/>
              </a:spcBef>
            </a:pPr>
            <a:r>
              <a:rPr lang="en-US" sz="8068" strike="noStrike" u="none">
                <a:solidFill>
                  <a:srgbClr val="873E8A"/>
                </a:solidFill>
                <a:latin typeface="Arimo Bold"/>
              </a:rPr>
              <a:t>Otros proveedores para consultar durante el embarazo y después del parto</a:t>
            </a:r>
          </a:p>
        </p:txBody>
      </p:sp>
      <p:sp>
        <p:nvSpPr>
          <p:cNvPr name="Freeform 3" id="3"/>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87530" y="3387286"/>
            <a:ext cx="6567534" cy="6906912"/>
          </a:xfrm>
          <a:custGeom>
            <a:avLst/>
            <a:gdLst/>
            <a:ahLst/>
            <a:cxnLst/>
            <a:rect r="r" b="b" t="t" l="l"/>
            <a:pathLst>
              <a:path h="6906912" w="6567534">
                <a:moveTo>
                  <a:pt x="0" y="0"/>
                </a:moveTo>
                <a:lnTo>
                  <a:pt x="6567534" y="0"/>
                </a:lnTo>
                <a:lnTo>
                  <a:pt x="6567534" y="6906912"/>
                </a:lnTo>
                <a:lnTo>
                  <a:pt x="0" y="69069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36282" y="1695299"/>
            <a:ext cx="5056685" cy="8238999"/>
          </a:xfrm>
          <a:custGeom>
            <a:avLst/>
            <a:gdLst/>
            <a:ahLst/>
            <a:cxnLst/>
            <a:rect r="r" b="b" t="t" l="l"/>
            <a:pathLst>
              <a:path h="8238999" w="5056685">
                <a:moveTo>
                  <a:pt x="0" y="0"/>
                </a:moveTo>
                <a:lnTo>
                  <a:pt x="5056686" y="0"/>
                </a:lnTo>
                <a:lnTo>
                  <a:pt x="5056686" y="8238998"/>
                </a:lnTo>
                <a:lnTo>
                  <a:pt x="0" y="82389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7728556" y="752324"/>
            <a:ext cx="10133104" cy="942975"/>
          </a:xfrm>
          <a:prstGeom prst="rect">
            <a:avLst/>
          </a:prstGeom>
        </p:spPr>
        <p:txBody>
          <a:bodyPr anchor="t" rtlCol="false" tIns="0" lIns="0" bIns="0" rIns="0">
            <a:spAutoFit/>
          </a:bodyPr>
          <a:lstStyle/>
          <a:p>
            <a:pPr algn="ctr">
              <a:lnSpc>
                <a:spcPts val="7200"/>
              </a:lnSpc>
            </a:pPr>
            <a:r>
              <a:rPr lang="en-US" sz="6000">
                <a:solidFill>
                  <a:srgbClr val="873E8A"/>
                </a:solidFill>
                <a:latin typeface="Arimo Bold"/>
              </a:rPr>
              <a:t>Doulas</a:t>
            </a:r>
          </a:p>
        </p:txBody>
      </p:sp>
      <p:sp>
        <p:nvSpPr>
          <p:cNvPr name="TextBox 5" id="5"/>
          <p:cNvSpPr txBox="true"/>
          <p:nvPr/>
        </p:nvSpPr>
        <p:spPr>
          <a:xfrm rot="0">
            <a:off x="7797206" y="1771650"/>
            <a:ext cx="9995803" cy="7953375"/>
          </a:xfrm>
          <a:prstGeom prst="rect">
            <a:avLst/>
          </a:prstGeom>
        </p:spPr>
        <p:txBody>
          <a:bodyPr anchor="t" rtlCol="false" tIns="0" lIns="0" bIns="0" rIns="0">
            <a:spAutoFit/>
          </a:bodyPr>
          <a:lstStyle/>
          <a:p>
            <a:pPr marL="669291" indent="-334646" lvl="1">
              <a:lnSpc>
                <a:spcPts val="3720"/>
              </a:lnSpc>
              <a:buFont typeface="Arial"/>
              <a:buChar char="•"/>
            </a:pPr>
            <a:r>
              <a:rPr lang="en-US" sz="3100">
                <a:solidFill>
                  <a:srgbClr val="000000"/>
                </a:solidFill>
                <a:latin typeface="Arimo"/>
              </a:rPr>
              <a:t>A doula is a professional who is specifically trained in </a:t>
            </a:r>
            <a:r>
              <a:rPr lang="en-US" sz="3100">
                <a:solidFill>
                  <a:srgbClr val="000000"/>
                </a:solidFill>
                <a:latin typeface="Arimo"/>
                <a:hlinkClick r:id="rId6" tooltip="https://www.acog.org/womens-health/pregnancy/labor-and-delivery"/>
              </a:rPr>
              <a:t>labor and childbirth</a:t>
            </a:r>
            <a:r>
              <a:rPr lang="en-US" sz="3100">
                <a:solidFill>
                  <a:srgbClr val="000000"/>
                </a:solidFill>
                <a:latin typeface="Arimo"/>
              </a:rPr>
              <a:t> support. Your doula is there alongside your doctor and nurses to help ensure your emotional and physical needs are being met. You hire a doula yourself and pay their fee out of pocket or through your insurance. </a:t>
            </a:r>
          </a:p>
          <a:p>
            <a:pPr marL="1338582" indent="-446194" lvl="2">
              <a:lnSpc>
                <a:spcPts val="3720"/>
              </a:lnSpc>
              <a:buFont typeface="Arial"/>
              <a:buChar char="⚬"/>
            </a:pPr>
            <a:r>
              <a:rPr lang="en-US" sz="3100">
                <a:solidFill>
                  <a:srgbClr val="000000"/>
                </a:solidFill>
                <a:latin typeface="Arimo"/>
              </a:rPr>
              <a:t>Call your insurance to learn more about how coverage for doula services.</a:t>
            </a:r>
          </a:p>
          <a:p>
            <a:pPr marL="669291" indent="-334646" lvl="1">
              <a:lnSpc>
                <a:spcPts val="3720"/>
              </a:lnSpc>
              <a:buFont typeface="Arial"/>
              <a:buChar char="•"/>
            </a:pPr>
            <a:r>
              <a:rPr lang="en-US" sz="3100">
                <a:solidFill>
                  <a:srgbClr val="000000"/>
                </a:solidFill>
                <a:latin typeface="Arimo"/>
              </a:rPr>
              <a:t>There are different types of doulas but most are either birth doula and/or postpartum doula. Not all doulas are certified, to find certified doulas in Maryland please visit:</a:t>
            </a:r>
          </a:p>
          <a:p>
            <a:pPr marL="1338582" indent="-446194" lvl="2">
              <a:lnSpc>
                <a:spcPts val="3720"/>
              </a:lnSpc>
              <a:buFont typeface="Arial"/>
              <a:buChar char="⚬"/>
            </a:pPr>
            <a:r>
              <a:rPr lang="en-US" sz="3100">
                <a:solidFill>
                  <a:srgbClr val="000000"/>
                </a:solidFill>
                <a:latin typeface="Arimo"/>
              </a:rPr>
              <a:t>DONA International: https://www.dona.org/what-is-a-doula-2/find-a-doula/ </a:t>
            </a:r>
          </a:p>
          <a:p>
            <a:pPr marL="1338582" indent="-446194" lvl="2">
              <a:lnSpc>
                <a:spcPts val="3720"/>
              </a:lnSpc>
              <a:buFont typeface="Arial"/>
              <a:buChar char="⚬"/>
            </a:pPr>
            <a:r>
              <a:rPr lang="en-US" sz="3100">
                <a:solidFill>
                  <a:srgbClr val="000000"/>
                </a:solidFill>
                <a:latin typeface="Arimo"/>
              </a:rPr>
              <a:t>ICEA: https://icea.org/directory/</a:t>
            </a:r>
          </a:p>
          <a:p>
            <a:pPr marL="1338582" indent="-446194" lvl="2">
              <a:lnSpc>
                <a:spcPts val="3720"/>
              </a:lnSpc>
              <a:buFont typeface="Arial"/>
              <a:buChar char="⚬"/>
            </a:pPr>
            <a:r>
              <a:rPr lang="en-US" sz="3100">
                <a:solidFill>
                  <a:srgbClr val="000000"/>
                </a:solidFill>
                <a:latin typeface="Arimo Bold Italics"/>
              </a:rPr>
              <a:t>COMING SOON TO COACHING SALUD HOLISTICA IN ENGLISH AND SPANISH</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36282" y="1695299"/>
            <a:ext cx="5056685" cy="8238999"/>
          </a:xfrm>
          <a:custGeom>
            <a:avLst/>
            <a:gdLst/>
            <a:ahLst/>
            <a:cxnLst/>
            <a:rect r="r" b="b" t="t" l="l"/>
            <a:pathLst>
              <a:path h="8238999" w="5056685">
                <a:moveTo>
                  <a:pt x="0" y="0"/>
                </a:moveTo>
                <a:lnTo>
                  <a:pt x="5056686" y="0"/>
                </a:lnTo>
                <a:lnTo>
                  <a:pt x="5056686" y="8238998"/>
                </a:lnTo>
                <a:lnTo>
                  <a:pt x="0" y="82389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7728556" y="542925"/>
            <a:ext cx="10133104" cy="94297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873E8A"/>
                </a:solidFill>
                <a:latin typeface="Arimo Bold"/>
              </a:rPr>
              <a:t>D</a:t>
            </a:r>
            <a:r>
              <a:rPr lang="en-US" sz="6000" strike="noStrike" u="none">
                <a:solidFill>
                  <a:srgbClr val="873E8A"/>
                </a:solidFill>
                <a:latin typeface="Arimo Bold"/>
              </a:rPr>
              <a:t>oulas</a:t>
            </a:r>
          </a:p>
        </p:txBody>
      </p:sp>
      <p:sp>
        <p:nvSpPr>
          <p:cNvPr name="TextBox 5" id="5"/>
          <p:cNvSpPr txBox="true"/>
          <p:nvPr/>
        </p:nvSpPr>
        <p:spPr>
          <a:xfrm rot="0">
            <a:off x="7476739" y="1538288"/>
            <a:ext cx="10384921" cy="8420100"/>
          </a:xfrm>
          <a:prstGeom prst="rect">
            <a:avLst/>
          </a:prstGeom>
        </p:spPr>
        <p:txBody>
          <a:bodyPr anchor="t" rtlCol="false" tIns="0" lIns="0" bIns="0" rIns="0">
            <a:spAutoFit/>
          </a:bodyPr>
          <a:lstStyle/>
          <a:p>
            <a:pPr algn="l" marL="669291" indent="-334646" lvl="1">
              <a:lnSpc>
                <a:spcPts val="3720"/>
              </a:lnSpc>
              <a:spcBef>
                <a:spcPct val="0"/>
              </a:spcBef>
              <a:buFont typeface="Arial"/>
              <a:buChar char="•"/>
            </a:pPr>
            <a:r>
              <a:rPr lang="en-US" sz="3100" strike="noStrike" u="none">
                <a:solidFill>
                  <a:srgbClr val="000000"/>
                </a:solidFill>
                <a:latin typeface="Arimo"/>
              </a:rPr>
              <a:t>Una doula es una profesional que está específicamente capacitada en apoyo al parto y al parto. Su doula está ahí junto con su médico y enfermeras para ayudar a garantizar que se satisfagan sus necesidades emocionales y físicas. Usted mismo contrata a una doula y paga sus honorarios de su bolsillo o mediante su seguro. </a:t>
            </a:r>
          </a:p>
          <a:p>
            <a:pPr algn="l" marL="1338582" indent="-446194" lvl="2">
              <a:lnSpc>
                <a:spcPts val="3720"/>
              </a:lnSpc>
              <a:spcBef>
                <a:spcPct val="0"/>
              </a:spcBef>
              <a:buFont typeface="Arial"/>
              <a:buChar char="⚬"/>
            </a:pPr>
            <a:r>
              <a:rPr lang="en-US" sz="3100" strike="noStrike" u="none">
                <a:solidFill>
                  <a:srgbClr val="000000"/>
                </a:solidFill>
                <a:latin typeface="Arimo"/>
              </a:rPr>
              <a:t>Llame a su seguro para obtener más información sobre la cobertura de los servicios de doula.</a:t>
            </a:r>
          </a:p>
          <a:p>
            <a:pPr algn="l" marL="669291" indent="-334646" lvl="1">
              <a:lnSpc>
                <a:spcPts val="3720"/>
              </a:lnSpc>
              <a:spcBef>
                <a:spcPct val="0"/>
              </a:spcBef>
              <a:buFont typeface="Arial"/>
              <a:buChar char="•"/>
            </a:pPr>
            <a:r>
              <a:rPr lang="en-US" sz="3100" strike="noStrike" u="none">
                <a:solidFill>
                  <a:srgbClr val="000000"/>
                </a:solidFill>
                <a:latin typeface="Arimo"/>
              </a:rPr>
              <a:t>Hay diferentes tipos de doulas, pero la mayoría son doulas de parto y/o doulas posparto. No todas las doulas están certificadas; para encontrar doulas certificadas en Maryland, visite:</a:t>
            </a:r>
          </a:p>
          <a:p>
            <a:pPr algn="l" marL="1338582" indent="-446194" lvl="2">
              <a:lnSpc>
                <a:spcPts val="3720"/>
              </a:lnSpc>
              <a:spcBef>
                <a:spcPct val="0"/>
              </a:spcBef>
              <a:buFont typeface="Arial"/>
              <a:buChar char="⚬"/>
            </a:pPr>
            <a:r>
              <a:rPr lang="en-US" sz="3100" strike="noStrike" u="none">
                <a:solidFill>
                  <a:srgbClr val="000000"/>
                </a:solidFill>
                <a:latin typeface="Arimo"/>
              </a:rPr>
              <a:t>DONA Internacional: https://www.dona.org/what-is-a-doula-2/find-a-doula/ </a:t>
            </a:r>
          </a:p>
          <a:p>
            <a:pPr algn="l" marL="1338582" indent="-446194" lvl="2">
              <a:lnSpc>
                <a:spcPts val="3720"/>
              </a:lnSpc>
              <a:spcBef>
                <a:spcPct val="0"/>
              </a:spcBef>
              <a:buFont typeface="Arial"/>
              <a:buChar char="⚬"/>
            </a:pPr>
            <a:r>
              <a:rPr lang="en-US" sz="3100" strike="noStrike" u="none">
                <a:solidFill>
                  <a:srgbClr val="000000"/>
                </a:solidFill>
                <a:latin typeface="Arimo"/>
              </a:rPr>
              <a:t>ICEA: https://icea.org/directory/</a:t>
            </a:r>
          </a:p>
          <a:p>
            <a:pPr algn="l" marL="1338582" indent="-446194" lvl="2">
              <a:lnSpc>
                <a:spcPts val="3720"/>
              </a:lnSpc>
              <a:spcBef>
                <a:spcPct val="0"/>
              </a:spcBef>
              <a:buFont typeface="Arial"/>
              <a:buChar char="⚬"/>
            </a:pPr>
            <a:r>
              <a:rPr lang="en-US" sz="3100" strike="noStrike" u="none">
                <a:solidFill>
                  <a:srgbClr val="000000"/>
                </a:solidFill>
                <a:latin typeface="Arimo Bold Italics"/>
              </a:rPr>
              <a:t>PRÓXIMAMENTE COACHING SALUD HOLISTICA EN INGLÉS Y ESPAÑOL</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61487" y="3698423"/>
            <a:ext cx="8118082" cy="5073801"/>
          </a:xfrm>
          <a:custGeom>
            <a:avLst/>
            <a:gdLst/>
            <a:ahLst/>
            <a:cxnLst/>
            <a:rect r="r" b="b" t="t" l="l"/>
            <a:pathLst>
              <a:path h="5073801" w="8118082">
                <a:moveTo>
                  <a:pt x="0" y="0"/>
                </a:moveTo>
                <a:lnTo>
                  <a:pt x="8118082" y="0"/>
                </a:lnTo>
                <a:lnTo>
                  <a:pt x="8118082" y="5073801"/>
                </a:lnTo>
                <a:lnTo>
                  <a:pt x="0" y="50738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7728556" y="1000125"/>
            <a:ext cx="10133104" cy="942975"/>
          </a:xfrm>
          <a:prstGeom prst="rect">
            <a:avLst/>
          </a:prstGeom>
        </p:spPr>
        <p:txBody>
          <a:bodyPr anchor="t" rtlCol="false" tIns="0" lIns="0" bIns="0" rIns="0">
            <a:spAutoFit/>
          </a:bodyPr>
          <a:lstStyle/>
          <a:p>
            <a:pPr algn="ctr">
              <a:lnSpc>
                <a:spcPts val="7200"/>
              </a:lnSpc>
            </a:pPr>
            <a:r>
              <a:rPr lang="en-US" sz="6000">
                <a:solidFill>
                  <a:srgbClr val="873E8A"/>
                </a:solidFill>
                <a:latin typeface="Arimo Bold"/>
              </a:rPr>
              <a:t>Childbirth Educators</a:t>
            </a:r>
          </a:p>
        </p:txBody>
      </p:sp>
      <p:sp>
        <p:nvSpPr>
          <p:cNvPr name="TextBox 5" id="5"/>
          <p:cNvSpPr txBox="true"/>
          <p:nvPr/>
        </p:nvSpPr>
        <p:spPr>
          <a:xfrm rot="0">
            <a:off x="7797206" y="2231295"/>
            <a:ext cx="9995803" cy="7486650"/>
          </a:xfrm>
          <a:prstGeom prst="rect">
            <a:avLst/>
          </a:prstGeom>
        </p:spPr>
        <p:txBody>
          <a:bodyPr anchor="t" rtlCol="false" tIns="0" lIns="0" bIns="0" rIns="0">
            <a:spAutoFit/>
          </a:bodyPr>
          <a:lstStyle/>
          <a:p>
            <a:pPr marL="669291" indent="-334646" lvl="1">
              <a:lnSpc>
                <a:spcPts val="3720"/>
              </a:lnSpc>
              <a:buFont typeface="Arial"/>
              <a:buChar char="•"/>
            </a:pPr>
            <a:r>
              <a:rPr lang="en-US" sz="3100">
                <a:solidFill>
                  <a:srgbClr val="000000"/>
                </a:solidFill>
                <a:latin typeface="Arimo"/>
              </a:rPr>
              <a:t>C</a:t>
            </a:r>
            <a:r>
              <a:rPr lang="en-US" sz="3100">
                <a:solidFill>
                  <a:srgbClr val="000000"/>
                </a:solidFill>
                <a:latin typeface="Arimo"/>
              </a:rPr>
              <a:t>hildbirth educators are professional sources of information, with skills to support for parents as they prepare for pregnancy, labor, birth, and parenthood.  You may hire a childbirth educator yourself and pay their fee out of pocket or through your insurance. </a:t>
            </a:r>
          </a:p>
          <a:p>
            <a:pPr marL="1338582" indent="-446194" lvl="2">
              <a:lnSpc>
                <a:spcPts val="3720"/>
              </a:lnSpc>
              <a:buFont typeface="Arial"/>
              <a:buChar char="⚬"/>
            </a:pPr>
            <a:r>
              <a:rPr lang="en-US" sz="3100">
                <a:solidFill>
                  <a:srgbClr val="000000"/>
                </a:solidFill>
                <a:latin typeface="Arimo"/>
              </a:rPr>
              <a:t>Call your insurance to learn more about how coverage for childbirth education.</a:t>
            </a:r>
          </a:p>
          <a:p>
            <a:pPr marL="669291" indent="-334646" lvl="1">
              <a:lnSpc>
                <a:spcPts val="3720"/>
              </a:lnSpc>
              <a:buFont typeface="Arial"/>
              <a:buChar char="•"/>
            </a:pPr>
            <a:r>
              <a:rPr lang="en-US" sz="3100">
                <a:solidFill>
                  <a:srgbClr val="000000"/>
                </a:solidFill>
                <a:latin typeface="Arimo"/>
              </a:rPr>
              <a:t>Not all childbirth educators are certified, to find certified childbirth educators in Maryland please visit:</a:t>
            </a:r>
          </a:p>
          <a:p>
            <a:pPr marL="1338582" indent="-446194" lvl="2">
              <a:lnSpc>
                <a:spcPts val="3720"/>
              </a:lnSpc>
              <a:buFont typeface="Arial"/>
              <a:buChar char="⚬"/>
            </a:pPr>
            <a:r>
              <a:rPr lang="en-US" sz="3100">
                <a:solidFill>
                  <a:srgbClr val="000000"/>
                </a:solidFill>
                <a:latin typeface="Arimo"/>
              </a:rPr>
              <a:t>DONA International: https://www.dona.org/what-is-a-doula-2/find-a-doula/ </a:t>
            </a:r>
          </a:p>
          <a:p>
            <a:pPr marL="1338582" indent="-446194" lvl="2">
              <a:lnSpc>
                <a:spcPts val="3720"/>
              </a:lnSpc>
              <a:buFont typeface="Arial"/>
              <a:buChar char="⚬"/>
            </a:pPr>
            <a:r>
              <a:rPr lang="en-US" sz="3100">
                <a:solidFill>
                  <a:srgbClr val="000000"/>
                </a:solidFill>
                <a:latin typeface="Arimo"/>
              </a:rPr>
              <a:t>ICEA: https://icea.org/directory/</a:t>
            </a:r>
          </a:p>
          <a:p>
            <a:pPr marL="1338582" indent="-446194" lvl="2">
              <a:lnSpc>
                <a:spcPts val="3720"/>
              </a:lnSpc>
              <a:buFont typeface="Arial"/>
              <a:buChar char="⚬"/>
            </a:pPr>
            <a:r>
              <a:rPr lang="en-US" sz="3100">
                <a:solidFill>
                  <a:srgbClr val="000000"/>
                </a:solidFill>
                <a:latin typeface="Arimo Bold"/>
              </a:rPr>
              <a:t>Coaching Salud Holistica (fluent in English and Spanish): https://www.coachingsaludholistica.com/pregnancycoaching</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8383CA"/>
        </a:solidFill>
      </p:bgPr>
    </p:bg>
    <p:spTree>
      <p:nvGrpSpPr>
        <p:cNvPr id="1" name=""/>
        <p:cNvGrpSpPr/>
        <p:nvPr/>
      </p:nvGrpSpPr>
      <p:grpSpPr>
        <a:xfrm>
          <a:off x="0" y="0"/>
          <a:ext cx="0" cy="0"/>
          <a:chOff x="0" y="0"/>
          <a:chExt cx="0" cy="0"/>
        </a:xfrm>
      </p:grpSpPr>
      <p:sp>
        <p:nvSpPr>
          <p:cNvPr name="Freeform 2" id="2"/>
          <p:cNvSpPr/>
          <p:nvPr/>
        </p:nvSpPr>
        <p:spPr>
          <a:xfrm flipH="false" flipV="false" rot="0">
            <a:off x="2829949" y="723632"/>
            <a:ext cx="2994969" cy="1359255"/>
          </a:xfrm>
          <a:custGeom>
            <a:avLst/>
            <a:gdLst/>
            <a:ahLst/>
            <a:cxnLst/>
            <a:rect r="r" b="b" t="t" l="l"/>
            <a:pathLst>
              <a:path h="1359255" w="2994969">
                <a:moveTo>
                  <a:pt x="0" y="0"/>
                </a:moveTo>
                <a:lnTo>
                  <a:pt x="2994969" y="0"/>
                </a:lnTo>
                <a:lnTo>
                  <a:pt x="2994969" y="1359255"/>
                </a:lnTo>
                <a:lnTo>
                  <a:pt x="0" y="1359255"/>
                </a:lnTo>
                <a:lnTo>
                  <a:pt x="0" y="0"/>
                </a:lnTo>
                <a:close/>
              </a:path>
            </a:pathLst>
          </a:custGeom>
          <a:blipFill>
            <a:blip r:embed="rId2"/>
            <a:stretch>
              <a:fillRect l="-29191" t="-123643" r="-34570" b="-137188"/>
            </a:stretch>
          </a:blipFill>
        </p:spPr>
      </p:sp>
      <p:sp>
        <p:nvSpPr>
          <p:cNvPr name="TextBox 3" id="3"/>
          <p:cNvSpPr txBox="true"/>
          <p:nvPr/>
        </p:nvSpPr>
        <p:spPr>
          <a:xfrm rot="0">
            <a:off x="2829949" y="2356731"/>
            <a:ext cx="7593203" cy="1026544"/>
          </a:xfrm>
          <a:prstGeom prst="rect">
            <a:avLst/>
          </a:prstGeom>
        </p:spPr>
        <p:txBody>
          <a:bodyPr anchor="t" rtlCol="false" tIns="0" lIns="0" bIns="0" rIns="0">
            <a:spAutoFit/>
          </a:bodyPr>
          <a:lstStyle/>
          <a:p>
            <a:pPr algn="ctr">
              <a:lnSpc>
                <a:spcPts val="8231"/>
              </a:lnSpc>
            </a:pPr>
            <a:r>
              <a:rPr lang="en-US" sz="6533" spc="-254">
                <a:solidFill>
                  <a:srgbClr val="F6FCFF"/>
                </a:solidFill>
                <a:latin typeface="League Spartan"/>
              </a:rPr>
              <a:t>¡Síguenos en línea!</a:t>
            </a:r>
          </a:p>
        </p:txBody>
      </p:sp>
      <p:sp>
        <p:nvSpPr>
          <p:cNvPr name="TextBox 4" id="4"/>
          <p:cNvSpPr txBox="true"/>
          <p:nvPr/>
        </p:nvSpPr>
        <p:spPr>
          <a:xfrm rot="0">
            <a:off x="2861379" y="3766550"/>
            <a:ext cx="6953528" cy="605686"/>
          </a:xfrm>
          <a:prstGeom prst="rect">
            <a:avLst/>
          </a:prstGeom>
        </p:spPr>
        <p:txBody>
          <a:bodyPr anchor="t" rtlCol="false" tIns="0" lIns="0" bIns="0" rIns="0">
            <a:spAutoFit/>
          </a:bodyPr>
          <a:lstStyle/>
          <a:p>
            <a:pPr algn="ctr">
              <a:lnSpc>
                <a:spcPts val="2502"/>
              </a:lnSpc>
            </a:pPr>
            <a:r>
              <a:rPr lang="en-US" sz="1924" spc="96">
                <a:solidFill>
                  <a:srgbClr val="F6FCFF"/>
                </a:solidFill>
                <a:latin typeface="Quicksand Medium"/>
              </a:rPr>
              <a:t>Conectémonos para nuestras últimas noticias y actualizaciones de recursos y eventos.</a:t>
            </a:r>
          </a:p>
        </p:txBody>
      </p:sp>
      <p:grpSp>
        <p:nvGrpSpPr>
          <p:cNvPr name="Group 5" id="5"/>
          <p:cNvGrpSpPr/>
          <p:nvPr/>
        </p:nvGrpSpPr>
        <p:grpSpPr>
          <a:xfrm rot="0">
            <a:off x="10609623" y="539421"/>
            <a:ext cx="4886138" cy="9375702"/>
            <a:chOff x="0" y="0"/>
            <a:chExt cx="6514851" cy="12500935"/>
          </a:xfrm>
        </p:grpSpPr>
        <p:sp>
          <p:nvSpPr>
            <p:cNvPr name="Freeform 6" id="6"/>
            <p:cNvSpPr/>
            <p:nvPr/>
          </p:nvSpPr>
          <p:spPr>
            <a:xfrm flipH="false" flipV="false" rot="0">
              <a:off x="0" y="0"/>
              <a:ext cx="6514851" cy="12500935"/>
            </a:xfrm>
            <a:custGeom>
              <a:avLst/>
              <a:gdLst/>
              <a:ahLst/>
              <a:cxnLst/>
              <a:rect r="r" b="b" t="t" l="l"/>
              <a:pathLst>
                <a:path h="12500935" w="6514851">
                  <a:moveTo>
                    <a:pt x="0" y="0"/>
                  </a:moveTo>
                  <a:lnTo>
                    <a:pt x="6514851" y="0"/>
                  </a:lnTo>
                  <a:lnTo>
                    <a:pt x="6514851" y="12500935"/>
                  </a:lnTo>
                  <a:lnTo>
                    <a:pt x="0" y="12500935"/>
                  </a:lnTo>
                  <a:lnTo>
                    <a:pt x="0" y="0"/>
                  </a:lnTo>
                  <a:close/>
                </a:path>
              </a:pathLst>
            </a:custGeom>
            <a:blipFill>
              <a:blip r:embed="rId3">
                <a:extLst>
                  <a:ext uri="{96DAC541-7B7A-43D3-8B79-37D633B846F1}">
                    <asvg:svgBlip xmlns:asvg="http://schemas.microsoft.com/office/drawing/2016/SVG/main" r:embed="rId4"/>
                  </a:ext>
                </a:extLst>
              </a:blip>
              <a:stretch>
                <a:fillRect l="-64" t="0" r="-64" b="0"/>
              </a:stretch>
            </a:blipFill>
          </p:spPr>
        </p:sp>
        <p:sp>
          <p:nvSpPr>
            <p:cNvPr name="Freeform 7" id="7"/>
            <p:cNvSpPr/>
            <p:nvPr/>
          </p:nvSpPr>
          <p:spPr>
            <a:xfrm flipH="false" flipV="false" rot="0">
              <a:off x="787967" y="3911724"/>
              <a:ext cx="4938917" cy="4938917"/>
            </a:xfrm>
            <a:custGeom>
              <a:avLst/>
              <a:gdLst/>
              <a:ahLst/>
              <a:cxnLst/>
              <a:rect r="r" b="b" t="t" l="l"/>
              <a:pathLst>
                <a:path h="4938917" w="4938917">
                  <a:moveTo>
                    <a:pt x="0" y="0"/>
                  </a:moveTo>
                  <a:lnTo>
                    <a:pt x="4938917" y="0"/>
                  </a:lnTo>
                  <a:lnTo>
                    <a:pt x="4938917" y="4938917"/>
                  </a:lnTo>
                  <a:lnTo>
                    <a:pt x="0" y="4938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50188" y="11067054"/>
              <a:ext cx="5814475" cy="1162895"/>
            </a:xfrm>
            <a:custGeom>
              <a:avLst/>
              <a:gdLst/>
              <a:ahLst/>
              <a:cxnLst/>
              <a:rect r="r" b="b" t="t" l="l"/>
              <a:pathLst>
                <a:path h="1162895" w="5814475">
                  <a:moveTo>
                    <a:pt x="0" y="0"/>
                  </a:moveTo>
                  <a:lnTo>
                    <a:pt x="5814475" y="0"/>
                  </a:lnTo>
                  <a:lnTo>
                    <a:pt x="5814475" y="1162895"/>
                  </a:lnTo>
                  <a:lnTo>
                    <a:pt x="0" y="11628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0">
              <a:off x="350188" y="9315514"/>
              <a:ext cx="5814475" cy="1933338"/>
              <a:chOff x="0" y="0"/>
              <a:chExt cx="1477311" cy="491212"/>
            </a:xfrm>
          </p:grpSpPr>
          <p:sp>
            <p:nvSpPr>
              <p:cNvPr name="Freeform 10" id="10"/>
              <p:cNvSpPr/>
              <p:nvPr/>
            </p:nvSpPr>
            <p:spPr>
              <a:xfrm flipH="false" flipV="false" rot="0">
                <a:off x="0" y="0"/>
                <a:ext cx="1477311" cy="491212"/>
              </a:xfrm>
              <a:custGeom>
                <a:avLst/>
                <a:gdLst/>
                <a:ahLst/>
                <a:cxnLst/>
                <a:rect r="r" b="b" t="t" l="l"/>
                <a:pathLst>
                  <a:path h="491212" w="1477311">
                    <a:moveTo>
                      <a:pt x="0" y="0"/>
                    </a:moveTo>
                    <a:lnTo>
                      <a:pt x="1477311" y="0"/>
                    </a:lnTo>
                    <a:lnTo>
                      <a:pt x="1477311" y="491212"/>
                    </a:lnTo>
                    <a:lnTo>
                      <a:pt x="0" y="491212"/>
                    </a:lnTo>
                    <a:close/>
                  </a:path>
                </a:pathLst>
              </a:custGeom>
              <a:solidFill>
                <a:srgbClr val="8383CA"/>
              </a:solidFill>
            </p:spPr>
          </p:sp>
        </p:grpSp>
        <p:sp>
          <p:nvSpPr>
            <p:cNvPr name="TextBox 11" id="11"/>
            <p:cNvSpPr txBox="true"/>
            <p:nvPr/>
          </p:nvSpPr>
          <p:spPr>
            <a:xfrm rot="0">
              <a:off x="787967" y="814939"/>
              <a:ext cx="4938917" cy="2403179"/>
            </a:xfrm>
            <a:prstGeom prst="rect">
              <a:avLst/>
            </a:prstGeom>
          </p:spPr>
          <p:txBody>
            <a:bodyPr anchor="t" rtlCol="false" tIns="0" lIns="0" bIns="0" rIns="0">
              <a:spAutoFit/>
            </a:bodyPr>
            <a:lstStyle/>
            <a:p>
              <a:pPr algn="ctr">
                <a:lnSpc>
                  <a:spcPts val="4749"/>
                </a:lnSpc>
              </a:pPr>
              <a:r>
                <a:rPr lang="en-US" sz="3924">
                  <a:solidFill>
                    <a:srgbClr val="FFFFFF"/>
                  </a:solidFill>
                  <a:latin typeface="Montserrat Bold"/>
                </a:rPr>
                <a:t>RESOURCES</a:t>
              </a:r>
            </a:p>
            <a:p>
              <a:pPr algn="ctr">
                <a:lnSpc>
                  <a:spcPts val="4749"/>
                </a:lnSpc>
              </a:pPr>
            </a:p>
            <a:p>
              <a:pPr algn="ctr">
                <a:lnSpc>
                  <a:spcPts val="4749"/>
                </a:lnSpc>
              </a:pPr>
              <a:r>
                <a:rPr lang="en-US" sz="3924">
                  <a:solidFill>
                    <a:srgbClr val="FFFFFF"/>
                  </a:solidFill>
                  <a:latin typeface="Montserrat Bold"/>
                </a:rPr>
                <a:t>RECURSOS</a:t>
              </a:r>
            </a:p>
          </p:txBody>
        </p:sp>
        <p:sp>
          <p:nvSpPr>
            <p:cNvPr name="TextBox 12" id="12"/>
            <p:cNvSpPr txBox="true"/>
            <p:nvPr/>
          </p:nvSpPr>
          <p:spPr>
            <a:xfrm rot="0">
              <a:off x="561232" y="9407488"/>
              <a:ext cx="5392386" cy="2700874"/>
            </a:xfrm>
            <a:prstGeom prst="rect">
              <a:avLst/>
            </a:prstGeom>
          </p:spPr>
          <p:txBody>
            <a:bodyPr anchor="t" rtlCol="false" tIns="0" lIns="0" bIns="0" rIns="0">
              <a:spAutoFit/>
            </a:bodyPr>
            <a:lstStyle/>
            <a:p>
              <a:pPr algn="ctr">
                <a:lnSpc>
                  <a:spcPts val="2822"/>
                </a:lnSpc>
              </a:pPr>
              <a:r>
                <a:rPr lang="en-US" sz="2016">
                  <a:solidFill>
                    <a:srgbClr val="FFFFFF"/>
                  </a:solidFill>
                  <a:latin typeface="Montserrat Semi-Bold"/>
                </a:rPr>
                <a:t>OPEN YOUR PHONE CAMERA AND SCAN THIS QR CODE.</a:t>
              </a:r>
            </a:p>
            <a:p>
              <a:pPr algn="ctr">
                <a:lnSpc>
                  <a:spcPts val="2822"/>
                </a:lnSpc>
              </a:pPr>
            </a:p>
            <a:p>
              <a:pPr algn="ctr">
                <a:lnSpc>
                  <a:spcPts val="2822"/>
                </a:lnSpc>
              </a:pPr>
              <a:r>
                <a:rPr lang="en-US" sz="2016">
                  <a:solidFill>
                    <a:srgbClr val="FFFFFF"/>
                  </a:solidFill>
                  <a:latin typeface="Montserrat Semi-Bold"/>
                </a:rPr>
                <a:t>ABRE LA CÁMARA DE TU TELÉFONO Y ESCANEA ESTE CÓDIGO QR.</a:t>
              </a:r>
            </a:p>
          </p:txBody>
        </p:sp>
      </p:grpSp>
      <p:grpSp>
        <p:nvGrpSpPr>
          <p:cNvPr name="Group 13" id="13"/>
          <p:cNvGrpSpPr/>
          <p:nvPr/>
        </p:nvGrpSpPr>
        <p:grpSpPr>
          <a:xfrm rot="0">
            <a:off x="3499030" y="4693014"/>
            <a:ext cx="5762545" cy="4293422"/>
            <a:chOff x="0" y="0"/>
            <a:chExt cx="7683393" cy="5724562"/>
          </a:xfrm>
        </p:grpSpPr>
        <p:grpSp>
          <p:nvGrpSpPr>
            <p:cNvPr name="Group 14" id="14"/>
            <p:cNvGrpSpPr/>
            <p:nvPr/>
          </p:nvGrpSpPr>
          <p:grpSpPr>
            <a:xfrm rot="0">
              <a:off x="0" y="0"/>
              <a:ext cx="7455314" cy="804718"/>
              <a:chOff x="0" y="0"/>
              <a:chExt cx="2898818" cy="312895"/>
            </a:xfrm>
          </p:grpSpPr>
          <p:sp>
            <p:nvSpPr>
              <p:cNvPr name="Freeform 15" id="15"/>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1D9BF0"/>
              </a:solidFill>
            </p:spPr>
          </p:sp>
        </p:grpSp>
        <p:grpSp>
          <p:nvGrpSpPr>
            <p:cNvPr name="Group 16" id="16"/>
            <p:cNvGrpSpPr/>
            <p:nvPr/>
          </p:nvGrpSpPr>
          <p:grpSpPr>
            <a:xfrm rot="0">
              <a:off x="0" y="1055952"/>
              <a:ext cx="7455314" cy="804718"/>
              <a:chOff x="0" y="0"/>
              <a:chExt cx="2898818" cy="312895"/>
            </a:xfrm>
          </p:grpSpPr>
          <p:sp>
            <p:nvSpPr>
              <p:cNvPr name="Freeform 17" id="17"/>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1877F2"/>
              </a:solidFill>
            </p:spPr>
          </p:sp>
        </p:grpSp>
        <p:grpSp>
          <p:nvGrpSpPr>
            <p:cNvPr name="Group 18" id="18"/>
            <p:cNvGrpSpPr/>
            <p:nvPr/>
          </p:nvGrpSpPr>
          <p:grpSpPr>
            <a:xfrm rot="0">
              <a:off x="0" y="3117274"/>
              <a:ext cx="7455314" cy="804718"/>
              <a:chOff x="0" y="0"/>
              <a:chExt cx="2898818" cy="312895"/>
            </a:xfrm>
          </p:grpSpPr>
          <p:sp>
            <p:nvSpPr>
              <p:cNvPr name="Freeform 19" id="19"/>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0277B5"/>
              </a:solidFill>
            </p:spPr>
          </p:sp>
        </p:grpSp>
        <p:grpSp>
          <p:nvGrpSpPr>
            <p:cNvPr name="Group 20" id="20"/>
            <p:cNvGrpSpPr/>
            <p:nvPr/>
          </p:nvGrpSpPr>
          <p:grpSpPr>
            <a:xfrm rot="0">
              <a:off x="0" y="2081786"/>
              <a:ext cx="7455314" cy="804718"/>
              <a:chOff x="0" y="0"/>
              <a:chExt cx="2898818" cy="312895"/>
            </a:xfrm>
          </p:grpSpPr>
          <p:sp>
            <p:nvSpPr>
              <p:cNvPr name="Freeform 21" id="21"/>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BF348F"/>
              </a:solidFill>
            </p:spPr>
          </p:sp>
        </p:grpSp>
        <p:sp>
          <p:nvSpPr>
            <p:cNvPr name="Freeform 22" id="22"/>
            <p:cNvSpPr/>
            <p:nvPr/>
          </p:nvSpPr>
          <p:spPr>
            <a:xfrm flipH="false" flipV="false" rot="0">
              <a:off x="190104" y="26132"/>
              <a:ext cx="776716" cy="776716"/>
            </a:xfrm>
            <a:custGeom>
              <a:avLst/>
              <a:gdLst/>
              <a:ahLst/>
              <a:cxnLst/>
              <a:rect r="r" b="b" t="t" l="l"/>
              <a:pathLst>
                <a:path h="776716" w="776716">
                  <a:moveTo>
                    <a:pt x="0" y="0"/>
                  </a:moveTo>
                  <a:lnTo>
                    <a:pt x="776715" y="0"/>
                  </a:lnTo>
                  <a:lnTo>
                    <a:pt x="776715" y="776716"/>
                  </a:lnTo>
                  <a:lnTo>
                    <a:pt x="0" y="7767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3" id="23"/>
            <p:cNvSpPr/>
            <p:nvPr/>
          </p:nvSpPr>
          <p:spPr>
            <a:xfrm flipH="false" flipV="false" rot="0">
              <a:off x="216581" y="1103814"/>
              <a:ext cx="750239" cy="750239"/>
            </a:xfrm>
            <a:custGeom>
              <a:avLst/>
              <a:gdLst/>
              <a:ahLst/>
              <a:cxnLst/>
              <a:rect r="r" b="b" t="t" l="l"/>
              <a:pathLst>
                <a:path h="750239" w="750239">
                  <a:moveTo>
                    <a:pt x="0" y="0"/>
                  </a:moveTo>
                  <a:lnTo>
                    <a:pt x="750238" y="0"/>
                  </a:lnTo>
                  <a:lnTo>
                    <a:pt x="750238" y="750239"/>
                  </a:lnTo>
                  <a:lnTo>
                    <a:pt x="0" y="75023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0">
              <a:off x="223102" y="2137309"/>
              <a:ext cx="710719" cy="710719"/>
            </a:xfrm>
            <a:custGeom>
              <a:avLst/>
              <a:gdLst/>
              <a:ahLst/>
              <a:cxnLst/>
              <a:rect r="r" b="b" t="t" l="l"/>
              <a:pathLst>
                <a:path h="710719" w="710719">
                  <a:moveTo>
                    <a:pt x="0" y="0"/>
                  </a:moveTo>
                  <a:lnTo>
                    <a:pt x="710719" y="0"/>
                  </a:lnTo>
                  <a:lnTo>
                    <a:pt x="710719" y="710719"/>
                  </a:lnTo>
                  <a:lnTo>
                    <a:pt x="0" y="710719"/>
                  </a:lnTo>
                  <a:lnTo>
                    <a:pt x="0" y="0"/>
                  </a:lnTo>
                  <a:close/>
                </a:path>
              </a:pathLst>
            </a:custGeom>
            <a:blipFill>
              <a:blip r:embed="rId13"/>
              <a:stretch>
                <a:fillRect l="0" t="0" r="0" b="0"/>
              </a:stretch>
            </a:blipFill>
          </p:spPr>
        </p:sp>
        <p:sp>
          <p:nvSpPr>
            <p:cNvPr name="Freeform 25" id="25"/>
            <p:cNvSpPr/>
            <p:nvPr/>
          </p:nvSpPr>
          <p:spPr>
            <a:xfrm flipH="false" flipV="false" rot="0">
              <a:off x="190104" y="3218684"/>
              <a:ext cx="655855" cy="655855"/>
            </a:xfrm>
            <a:custGeom>
              <a:avLst/>
              <a:gdLst/>
              <a:ahLst/>
              <a:cxnLst/>
              <a:rect r="r" b="b" t="t" l="l"/>
              <a:pathLst>
                <a:path h="655855" w="655855">
                  <a:moveTo>
                    <a:pt x="0" y="0"/>
                  </a:moveTo>
                  <a:lnTo>
                    <a:pt x="655854" y="0"/>
                  </a:lnTo>
                  <a:lnTo>
                    <a:pt x="655854" y="655854"/>
                  </a:lnTo>
                  <a:lnTo>
                    <a:pt x="0" y="6558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26" id="26"/>
            <p:cNvGrpSpPr/>
            <p:nvPr/>
          </p:nvGrpSpPr>
          <p:grpSpPr>
            <a:xfrm rot="0">
              <a:off x="0" y="4108033"/>
              <a:ext cx="7452500" cy="714071"/>
              <a:chOff x="0" y="0"/>
              <a:chExt cx="1290131" cy="123616"/>
            </a:xfrm>
          </p:grpSpPr>
          <p:sp>
            <p:nvSpPr>
              <p:cNvPr name="Freeform 27" id="27"/>
              <p:cNvSpPr/>
              <p:nvPr/>
            </p:nvSpPr>
            <p:spPr>
              <a:xfrm flipH="false" flipV="false" rot="0">
                <a:off x="0" y="0"/>
                <a:ext cx="1290131" cy="123616"/>
              </a:xfrm>
              <a:custGeom>
                <a:avLst/>
                <a:gdLst/>
                <a:ahLst/>
                <a:cxnLst/>
                <a:rect r="r" b="b" t="t" l="l"/>
                <a:pathLst>
                  <a:path h="123616" w="1290131">
                    <a:moveTo>
                      <a:pt x="0" y="0"/>
                    </a:moveTo>
                    <a:lnTo>
                      <a:pt x="1290131" y="0"/>
                    </a:lnTo>
                    <a:lnTo>
                      <a:pt x="1290131" y="123616"/>
                    </a:lnTo>
                    <a:lnTo>
                      <a:pt x="0" y="123616"/>
                    </a:lnTo>
                    <a:close/>
                  </a:path>
                </a:pathLst>
              </a:custGeom>
              <a:solidFill>
                <a:srgbClr val="000000"/>
              </a:solidFill>
            </p:spPr>
          </p:sp>
          <p:sp>
            <p:nvSpPr>
              <p:cNvPr name="TextBox 28" id="28"/>
              <p:cNvSpPr txBox="true"/>
              <p:nvPr/>
            </p:nvSpPr>
            <p:spPr>
              <a:xfrm>
                <a:off x="0" y="-28575"/>
                <a:ext cx="1290131" cy="152191"/>
              </a:xfrm>
              <a:prstGeom prst="rect">
                <a:avLst/>
              </a:prstGeom>
            </p:spPr>
            <p:txBody>
              <a:bodyPr anchor="ctr" rtlCol="false" tIns="50800" lIns="50800" bIns="50800" rIns="50800"/>
              <a:lstStyle/>
              <a:p>
                <a:pPr algn="ctr">
                  <a:lnSpc>
                    <a:spcPts val="4324"/>
                  </a:lnSpc>
                </a:pPr>
              </a:p>
            </p:txBody>
          </p:sp>
        </p:grpSp>
        <p:sp>
          <p:nvSpPr>
            <p:cNvPr name="Freeform 29" id="29"/>
            <p:cNvSpPr/>
            <p:nvPr/>
          </p:nvSpPr>
          <p:spPr>
            <a:xfrm flipH="false" flipV="false" rot="0">
              <a:off x="142772" y="4085082"/>
              <a:ext cx="737022" cy="737022"/>
            </a:xfrm>
            <a:custGeom>
              <a:avLst/>
              <a:gdLst/>
              <a:ahLst/>
              <a:cxnLst/>
              <a:rect r="r" b="b" t="t" l="l"/>
              <a:pathLst>
                <a:path h="737022" w="737022">
                  <a:moveTo>
                    <a:pt x="0" y="0"/>
                  </a:moveTo>
                  <a:lnTo>
                    <a:pt x="737022" y="0"/>
                  </a:lnTo>
                  <a:lnTo>
                    <a:pt x="737022" y="737022"/>
                  </a:lnTo>
                  <a:lnTo>
                    <a:pt x="0" y="737022"/>
                  </a:lnTo>
                  <a:lnTo>
                    <a:pt x="0" y="0"/>
                  </a:lnTo>
                  <a:close/>
                </a:path>
              </a:pathLst>
            </a:custGeom>
            <a:blipFill>
              <a:blip r:embed="rId16"/>
              <a:stretch>
                <a:fillRect l="0" t="0" r="0" b="0"/>
              </a:stretch>
            </a:blipFill>
          </p:spPr>
        </p:sp>
        <p:grpSp>
          <p:nvGrpSpPr>
            <p:cNvPr name="Group 30" id="30"/>
            <p:cNvGrpSpPr/>
            <p:nvPr/>
          </p:nvGrpSpPr>
          <p:grpSpPr>
            <a:xfrm rot="0">
              <a:off x="0" y="5010491"/>
              <a:ext cx="7452500" cy="714071"/>
              <a:chOff x="0" y="0"/>
              <a:chExt cx="1290131" cy="123616"/>
            </a:xfrm>
          </p:grpSpPr>
          <p:sp>
            <p:nvSpPr>
              <p:cNvPr name="Freeform 31" id="31"/>
              <p:cNvSpPr/>
              <p:nvPr/>
            </p:nvSpPr>
            <p:spPr>
              <a:xfrm flipH="false" flipV="false" rot="0">
                <a:off x="0" y="0"/>
                <a:ext cx="1290131" cy="123616"/>
              </a:xfrm>
              <a:custGeom>
                <a:avLst/>
                <a:gdLst/>
                <a:ahLst/>
                <a:cxnLst/>
                <a:rect r="r" b="b" t="t" l="l"/>
                <a:pathLst>
                  <a:path h="123616" w="1290131">
                    <a:moveTo>
                      <a:pt x="0" y="0"/>
                    </a:moveTo>
                    <a:lnTo>
                      <a:pt x="1290131" y="0"/>
                    </a:lnTo>
                    <a:lnTo>
                      <a:pt x="1290131" y="123616"/>
                    </a:lnTo>
                    <a:lnTo>
                      <a:pt x="0" y="123616"/>
                    </a:lnTo>
                    <a:close/>
                  </a:path>
                </a:pathLst>
              </a:custGeom>
              <a:solidFill>
                <a:srgbClr val="19D860"/>
              </a:solidFill>
            </p:spPr>
          </p:sp>
          <p:sp>
            <p:nvSpPr>
              <p:cNvPr name="TextBox 32" id="32"/>
              <p:cNvSpPr txBox="true"/>
              <p:nvPr/>
            </p:nvSpPr>
            <p:spPr>
              <a:xfrm>
                <a:off x="0" y="-28575"/>
                <a:ext cx="1290131" cy="152191"/>
              </a:xfrm>
              <a:prstGeom prst="rect">
                <a:avLst/>
              </a:prstGeom>
            </p:spPr>
            <p:txBody>
              <a:bodyPr anchor="ctr" rtlCol="false" tIns="50800" lIns="50800" bIns="50800" rIns="50800"/>
              <a:lstStyle/>
              <a:p>
                <a:pPr algn="ctr">
                  <a:lnSpc>
                    <a:spcPts val="4324"/>
                  </a:lnSpc>
                </a:pPr>
              </a:p>
            </p:txBody>
          </p:sp>
        </p:grpSp>
        <p:sp>
          <p:nvSpPr>
            <p:cNvPr name="Freeform 33" id="33"/>
            <p:cNvSpPr/>
            <p:nvPr/>
          </p:nvSpPr>
          <p:spPr>
            <a:xfrm flipH="false" flipV="false" rot="0">
              <a:off x="142772" y="5025375"/>
              <a:ext cx="662898" cy="684303"/>
            </a:xfrm>
            <a:custGeom>
              <a:avLst/>
              <a:gdLst/>
              <a:ahLst/>
              <a:cxnLst/>
              <a:rect r="r" b="b" t="t" l="l"/>
              <a:pathLst>
                <a:path h="684303" w="662898">
                  <a:moveTo>
                    <a:pt x="0" y="0"/>
                  </a:moveTo>
                  <a:lnTo>
                    <a:pt x="662897" y="0"/>
                  </a:lnTo>
                  <a:lnTo>
                    <a:pt x="662897" y="684303"/>
                  </a:lnTo>
                  <a:lnTo>
                    <a:pt x="0" y="684303"/>
                  </a:lnTo>
                  <a:lnTo>
                    <a:pt x="0" y="0"/>
                  </a:lnTo>
                  <a:close/>
                </a:path>
              </a:pathLst>
            </a:custGeom>
            <a:blipFill>
              <a:blip r:embed="rId17"/>
              <a:stretch>
                <a:fillRect l="0" t="0" r="0" b="0"/>
              </a:stretch>
            </a:blipFill>
          </p:spPr>
        </p:sp>
        <p:sp>
          <p:nvSpPr>
            <p:cNvPr name="TextBox 34" id="34"/>
            <p:cNvSpPr txBox="true"/>
            <p:nvPr/>
          </p:nvSpPr>
          <p:spPr>
            <a:xfrm rot="0">
              <a:off x="1546059" y="238837"/>
              <a:ext cx="4902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Twitter @cshmd_</a:t>
              </a:r>
            </a:p>
          </p:txBody>
        </p:sp>
        <p:sp>
          <p:nvSpPr>
            <p:cNvPr name="TextBox 35" id="35"/>
            <p:cNvSpPr txBox="true"/>
            <p:nvPr/>
          </p:nvSpPr>
          <p:spPr>
            <a:xfrm rot="0">
              <a:off x="1546059" y="1282658"/>
              <a:ext cx="6093812"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Facebook @coachingsaludholistica</a:t>
              </a:r>
            </a:p>
          </p:txBody>
        </p:sp>
        <p:sp>
          <p:nvSpPr>
            <p:cNvPr name="TextBox 36" id="36"/>
            <p:cNvSpPr txBox="true"/>
            <p:nvPr/>
          </p:nvSpPr>
          <p:spPr>
            <a:xfrm rot="0">
              <a:off x="1546059" y="2317015"/>
              <a:ext cx="613733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Instagram @coachingsaludholistica</a:t>
              </a:r>
            </a:p>
          </p:txBody>
        </p:sp>
        <p:sp>
          <p:nvSpPr>
            <p:cNvPr name="TextBox 37" id="37"/>
            <p:cNvSpPr txBox="true"/>
            <p:nvPr/>
          </p:nvSpPr>
          <p:spPr>
            <a:xfrm rot="0">
              <a:off x="1546059" y="3343980"/>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LinkedIn Coaching Salud Holistica</a:t>
              </a:r>
            </a:p>
          </p:txBody>
        </p:sp>
        <p:sp>
          <p:nvSpPr>
            <p:cNvPr name="TextBox 38" id="38"/>
            <p:cNvSpPr txBox="true"/>
            <p:nvPr/>
          </p:nvSpPr>
          <p:spPr>
            <a:xfrm rot="0">
              <a:off x="1546059" y="4277940"/>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TikTok @coachingsaludholistica</a:t>
              </a:r>
            </a:p>
          </p:txBody>
        </p:sp>
        <p:sp>
          <p:nvSpPr>
            <p:cNvPr name="TextBox 39" id="39"/>
            <p:cNvSpPr txBox="true"/>
            <p:nvPr/>
          </p:nvSpPr>
          <p:spPr>
            <a:xfrm rot="0">
              <a:off x="1546059" y="5191873"/>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Spotify Coaching Salud Holistica</a:t>
              </a:r>
            </a:p>
          </p:txBody>
        </p:sp>
      </p:grpSp>
      <p:sp>
        <p:nvSpPr>
          <p:cNvPr name="Freeform 40" id="40"/>
          <p:cNvSpPr/>
          <p:nvPr/>
        </p:nvSpPr>
        <p:spPr>
          <a:xfrm flipH="false" flipV="false" rot="0">
            <a:off x="11362780" y="3635396"/>
            <a:ext cx="3379824" cy="3379824"/>
          </a:xfrm>
          <a:custGeom>
            <a:avLst/>
            <a:gdLst/>
            <a:ahLst/>
            <a:cxnLst/>
            <a:rect r="r" b="b" t="t" l="l"/>
            <a:pathLst>
              <a:path h="3379824" w="3379824">
                <a:moveTo>
                  <a:pt x="0" y="0"/>
                </a:moveTo>
                <a:lnTo>
                  <a:pt x="3379824" y="0"/>
                </a:lnTo>
                <a:lnTo>
                  <a:pt x="3379824" y="3379824"/>
                </a:lnTo>
                <a:lnTo>
                  <a:pt x="0" y="3379824"/>
                </a:lnTo>
                <a:lnTo>
                  <a:pt x="0" y="0"/>
                </a:lnTo>
                <a:close/>
              </a:path>
            </a:pathLst>
          </a:custGeom>
          <a:blipFill>
            <a:blip r:embed="rId18"/>
            <a:stretch>
              <a:fillRect l="0" t="0" r="0" b="0"/>
            </a:stretch>
          </a:blipFill>
        </p:spPr>
      </p:sp>
      <p:sp>
        <p:nvSpPr>
          <p:cNvPr name="TextBox 41" id="41"/>
          <p:cNvSpPr txBox="true"/>
          <p:nvPr/>
        </p:nvSpPr>
        <p:spPr>
          <a:xfrm rot="0">
            <a:off x="3263881" y="9110261"/>
            <a:ext cx="5880119" cy="853443"/>
          </a:xfrm>
          <a:prstGeom prst="rect">
            <a:avLst/>
          </a:prstGeom>
        </p:spPr>
        <p:txBody>
          <a:bodyPr anchor="t" rtlCol="false" tIns="0" lIns="0" bIns="0" rIns="0">
            <a:spAutoFit/>
          </a:bodyPr>
          <a:lstStyle/>
          <a:p>
            <a:pPr algn="ctr">
              <a:lnSpc>
                <a:spcPts val="2340"/>
              </a:lnSpc>
            </a:pPr>
            <a:r>
              <a:rPr lang="en-US" sz="1800" spc="90">
                <a:solidFill>
                  <a:srgbClr val="FFFFFF"/>
                </a:solidFill>
                <a:latin typeface="Aileron"/>
              </a:rPr>
              <a:t>Correo Electrónico: jhoselyn@coachingsaludholistica.org</a:t>
            </a:r>
          </a:p>
          <a:p>
            <a:pPr algn="ctr">
              <a:lnSpc>
                <a:spcPts val="2340"/>
              </a:lnSpc>
            </a:pPr>
            <a:r>
              <a:rPr lang="en-US" sz="1800" spc="90">
                <a:solidFill>
                  <a:srgbClr val="FFFFFF"/>
                </a:solidFill>
                <a:latin typeface="Aileron Bold"/>
              </a:rPr>
              <a:t>Sito Web: www.coachingsaludholistica.com</a:t>
            </a:r>
            <a:r>
              <a:rPr lang="en-US" sz="1800" spc="90">
                <a:solidFill>
                  <a:srgbClr val="FFFFFF"/>
                </a:solidFill>
                <a:latin typeface="Aileron"/>
              </a:rPr>
              <a:t> </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61487" y="3698423"/>
            <a:ext cx="8118082" cy="5073801"/>
          </a:xfrm>
          <a:custGeom>
            <a:avLst/>
            <a:gdLst/>
            <a:ahLst/>
            <a:cxnLst/>
            <a:rect r="r" b="b" t="t" l="l"/>
            <a:pathLst>
              <a:path h="5073801" w="8118082">
                <a:moveTo>
                  <a:pt x="0" y="0"/>
                </a:moveTo>
                <a:lnTo>
                  <a:pt x="8118082" y="0"/>
                </a:lnTo>
                <a:lnTo>
                  <a:pt x="8118082" y="5073801"/>
                </a:lnTo>
                <a:lnTo>
                  <a:pt x="0" y="50738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7728556" y="607282"/>
            <a:ext cx="10133104" cy="942975"/>
          </a:xfrm>
          <a:prstGeom prst="rect">
            <a:avLst/>
          </a:prstGeom>
        </p:spPr>
        <p:txBody>
          <a:bodyPr anchor="t" rtlCol="false" tIns="0" lIns="0" bIns="0" rIns="0">
            <a:spAutoFit/>
          </a:bodyPr>
          <a:lstStyle/>
          <a:p>
            <a:pPr algn="ctr" marL="0" indent="0" lvl="0">
              <a:lnSpc>
                <a:spcPts val="7200"/>
              </a:lnSpc>
              <a:spcBef>
                <a:spcPct val="0"/>
              </a:spcBef>
            </a:pPr>
            <a:r>
              <a:rPr lang="en-US" sz="6000" strike="noStrike" u="none">
                <a:solidFill>
                  <a:srgbClr val="873E8A"/>
                </a:solidFill>
                <a:latin typeface="Arimo Bold"/>
              </a:rPr>
              <a:t>Educadores de Parto</a:t>
            </a:r>
          </a:p>
        </p:txBody>
      </p:sp>
      <p:sp>
        <p:nvSpPr>
          <p:cNvPr name="TextBox 5" id="5"/>
          <p:cNvSpPr txBox="true"/>
          <p:nvPr/>
        </p:nvSpPr>
        <p:spPr>
          <a:xfrm rot="0">
            <a:off x="7391281" y="1850295"/>
            <a:ext cx="10658103" cy="8248650"/>
          </a:xfrm>
          <a:prstGeom prst="rect">
            <a:avLst/>
          </a:prstGeom>
        </p:spPr>
        <p:txBody>
          <a:bodyPr anchor="t" rtlCol="false" tIns="0" lIns="0" bIns="0" rIns="0">
            <a:spAutoFit/>
          </a:bodyPr>
          <a:lstStyle/>
          <a:p>
            <a:pPr algn="l" marL="647702" indent="-323851" lvl="1">
              <a:lnSpc>
                <a:spcPts val="3600"/>
              </a:lnSpc>
              <a:spcBef>
                <a:spcPct val="0"/>
              </a:spcBef>
              <a:buFont typeface="Arial"/>
              <a:buChar char="•"/>
            </a:pPr>
            <a:r>
              <a:rPr lang="en-US" sz="3000" strike="noStrike" u="none">
                <a:solidFill>
                  <a:srgbClr val="000000"/>
                </a:solidFill>
                <a:latin typeface="Arimo"/>
              </a:rPr>
              <a:t>Los educadores de parto son fuentes profesionales de información, con habilidades para apoyar a los padres mientras se preparan para el embarazo, el parto, el nacimiento y la paternidad. Usted puede contratar a un educador de parto usted mismo y pagar sus honorarios de su bolsillo o a través de su seguro. </a:t>
            </a:r>
          </a:p>
          <a:p>
            <a:pPr algn="l" marL="1295403" indent="-431801" lvl="2">
              <a:lnSpc>
                <a:spcPts val="3600"/>
              </a:lnSpc>
              <a:spcBef>
                <a:spcPct val="0"/>
              </a:spcBef>
              <a:buFont typeface="Arial"/>
              <a:buChar char="⚬"/>
            </a:pPr>
            <a:r>
              <a:rPr lang="en-US" sz="3000" strike="noStrike" u="none">
                <a:solidFill>
                  <a:srgbClr val="000000"/>
                </a:solidFill>
                <a:latin typeface="Arimo"/>
              </a:rPr>
              <a:t>Llame a su seguro para obtener más información sobre cómo cubre la educación sobre el parto.</a:t>
            </a:r>
          </a:p>
          <a:p>
            <a:pPr algn="l" marL="647702" indent="-323851" lvl="1">
              <a:lnSpc>
                <a:spcPts val="3600"/>
              </a:lnSpc>
              <a:spcBef>
                <a:spcPct val="0"/>
              </a:spcBef>
              <a:buFont typeface="Arial"/>
              <a:buChar char="•"/>
            </a:pPr>
            <a:r>
              <a:rPr lang="en-US" sz="3000" strike="noStrike" u="none">
                <a:solidFill>
                  <a:srgbClr val="000000"/>
                </a:solidFill>
                <a:latin typeface="Arimo"/>
              </a:rPr>
              <a:t>No todos los educadores de parto están certificados; para encontrar educadores de parto certificados en Maryland, visite:</a:t>
            </a:r>
          </a:p>
          <a:p>
            <a:pPr algn="l" marL="1295403" indent="-431801" lvl="2">
              <a:lnSpc>
                <a:spcPts val="3600"/>
              </a:lnSpc>
              <a:spcBef>
                <a:spcPct val="0"/>
              </a:spcBef>
              <a:buFont typeface="Arial"/>
              <a:buChar char="⚬"/>
            </a:pPr>
            <a:r>
              <a:rPr lang="en-US" sz="3000" strike="noStrike" u="none">
                <a:solidFill>
                  <a:srgbClr val="000000"/>
                </a:solidFill>
                <a:latin typeface="Arimo"/>
              </a:rPr>
              <a:t>DONA Internacional: https://www.dona.org/what-is-a-doula-2/find-a-doula/ </a:t>
            </a:r>
          </a:p>
          <a:p>
            <a:pPr algn="l" marL="1295403" indent="-431801" lvl="2">
              <a:lnSpc>
                <a:spcPts val="3600"/>
              </a:lnSpc>
              <a:spcBef>
                <a:spcPct val="0"/>
              </a:spcBef>
              <a:buFont typeface="Arial"/>
              <a:buChar char="⚬"/>
            </a:pPr>
            <a:r>
              <a:rPr lang="en-US" sz="3000" strike="noStrike" u="none">
                <a:solidFill>
                  <a:srgbClr val="000000"/>
                </a:solidFill>
                <a:latin typeface="Arimo"/>
              </a:rPr>
              <a:t>ICEA: https://icea.org/directory/</a:t>
            </a:r>
          </a:p>
          <a:p>
            <a:pPr algn="l" marL="1295403" indent="-431801" lvl="2">
              <a:lnSpc>
                <a:spcPts val="3600"/>
              </a:lnSpc>
              <a:spcBef>
                <a:spcPct val="0"/>
              </a:spcBef>
              <a:buFont typeface="Arial"/>
              <a:buChar char="⚬"/>
            </a:pPr>
            <a:r>
              <a:rPr lang="en-US" sz="3000" strike="noStrike" u="none">
                <a:solidFill>
                  <a:srgbClr val="000000"/>
                </a:solidFill>
                <a:latin typeface="Arimo Bold"/>
              </a:rPr>
              <a:t>Coaching Salud Holistica (fluido en inglés y español): https://www.coachingsaludholistica.com/pregnancycoaching</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1028700"/>
            <a:ext cx="5147899" cy="8600913"/>
          </a:xfrm>
          <a:custGeom>
            <a:avLst/>
            <a:gdLst/>
            <a:ahLst/>
            <a:cxnLst/>
            <a:rect r="r" b="b" t="t" l="l"/>
            <a:pathLst>
              <a:path h="8600913" w="5147899">
                <a:moveTo>
                  <a:pt x="0" y="0"/>
                </a:moveTo>
                <a:lnTo>
                  <a:pt x="5147899" y="0"/>
                </a:lnTo>
                <a:lnTo>
                  <a:pt x="5147899" y="8600913"/>
                </a:lnTo>
                <a:lnTo>
                  <a:pt x="0" y="86009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7728556" y="765116"/>
            <a:ext cx="10133104" cy="942975"/>
          </a:xfrm>
          <a:prstGeom prst="rect">
            <a:avLst/>
          </a:prstGeom>
        </p:spPr>
        <p:txBody>
          <a:bodyPr anchor="t" rtlCol="false" tIns="0" lIns="0" bIns="0" rIns="0">
            <a:spAutoFit/>
          </a:bodyPr>
          <a:lstStyle/>
          <a:p>
            <a:pPr algn="ctr">
              <a:lnSpc>
                <a:spcPts val="7200"/>
              </a:lnSpc>
            </a:pPr>
            <a:r>
              <a:rPr lang="en-US" sz="6000">
                <a:solidFill>
                  <a:srgbClr val="873E8A"/>
                </a:solidFill>
                <a:latin typeface="Arimo Bold"/>
              </a:rPr>
              <a:t>Lactation Consultants</a:t>
            </a:r>
          </a:p>
        </p:txBody>
      </p:sp>
      <p:sp>
        <p:nvSpPr>
          <p:cNvPr name="TextBox 5" id="5"/>
          <p:cNvSpPr txBox="true"/>
          <p:nvPr/>
        </p:nvSpPr>
        <p:spPr>
          <a:xfrm rot="0">
            <a:off x="7391281" y="2040795"/>
            <a:ext cx="10658103" cy="7867650"/>
          </a:xfrm>
          <a:prstGeom prst="rect">
            <a:avLst/>
          </a:prstGeom>
        </p:spPr>
        <p:txBody>
          <a:bodyPr anchor="t" rtlCol="false" tIns="0" lIns="0" bIns="0" rIns="0">
            <a:spAutoFit/>
          </a:bodyPr>
          <a:lstStyle/>
          <a:p>
            <a:pPr marL="647702" indent="-323851" lvl="1">
              <a:lnSpc>
                <a:spcPts val="3600"/>
              </a:lnSpc>
              <a:buFont typeface="Arial"/>
              <a:buChar char="•"/>
            </a:pPr>
            <a:r>
              <a:rPr lang="en-US" sz="3000">
                <a:solidFill>
                  <a:srgbClr val="000000"/>
                </a:solidFill>
                <a:latin typeface="Arimo"/>
              </a:rPr>
              <a:t>Lactation consultants or lactation specialists are nursing professionals who help new moms in their efforts to breastfeed. They also provide prenatal education and preparation for expecting parents. </a:t>
            </a:r>
          </a:p>
          <a:p>
            <a:pPr marL="647702" indent="-323851" lvl="1">
              <a:lnSpc>
                <a:spcPts val="3600"/>
              </a:lnSpc>
              <a:buFont typeface="Arial"/>
              <a:buChar char="•"/>
            </a:pPr>
            <a:r>
              <a:rPr lang="en-US" sz="3000">
                <a:solidFill>
                  <a:srgbClr val="000000"/>
                </a:solidFill>
                <a:latin typeface="Arimo"/>
              </a:rPr>
              <a:t>Anyone can call themselves a "lactation consultant", but </a:t>
            </a:r>
            <a:r>
              <a:rPr lang="en-US" sz="3000">
                <a:solidFill>
                  <a:srgbClr val="000000"/>
                </a:solidFill>
                <a:latin typeface="Arimo Bold"/>
              </a:rPr>
              <a:t>it's best to find one who is certified as an </a:t>
            </a:r>
            <a:r>
              <a:rPr lang="en-US" sz="3000">
                <a:solidFill>
                  <a:srgbClr val="000000"/>
                </a:solidFill>
                <a:latin typeface="Arimo Bold"/>
                <a:hlinkClick r:id="rId6" tooltip="https://iblce.org/"/>
              </a:rPr>
              <a:t>International Board Certified Lactation Consultant</a:t>
            </a:r>
            <a:r>
              <a:rPr lang="en-US" sz="3000">
                <a:solidFill>
                  <a:srgbClr val="000000"/>
                </a:solidFill>
                <a:latin typeface="Arimo Bold"/>
              </a:rPr>
              <a:t> (IBCLC). Covered by most insurances.</a:t>
            </a:r>
          </a:p>
          <a:p>
            <a:pPr marL="647702" indent="-323851" lvl="1">
              <a:lnSpc>
                <a:spcPts val="3600"/>
              </a:lnSpc>
              <a:buFont typeface="Arial"/>
              <a:buChar char="•"/>
            </a:pPr>
            <a:r>
              <a:rPr lang="en-US" sz="3000">
                <a:solidFill>
                  <a:srgbClr val="000000"/>
                </a:solidFill>
                <a:latin typeface="Arimo"/>
              </a:rPr>
              <a:t>A lactation consultant can help you navigate any number of new baby feeding challenges, including:</a:t>
            </a:r>
          </a:p>
          <a:p>
            <a:pPr marL="1165866" indent="-388622" lvl="2">
              <a:lnSpc>
                <a:spcPts val="3240"/>
              </a:lnSpc>
              <a:buFont typeface="Arial"/>
              <a:buChar char="⚬"/>
            </a:pPr>
            <a:r>
              <a:rPr lang="en-US" sz="2700">
                <a:solidFill>
                  <a:srgbClr val="000000"/>
                </a:solidFill>
                <a:latin typeface="Arimo"/>
                <a:hlinkClick r:id="rId7" tooltip="https://www.whattoexpect.com/poor-milk-supply-breastfeeding.aspx"/>
              </a:rPr>
              <a:t>Poor milk supply</a:t>
            </a:r>
          </a:p>
          <a:p>
            <a:pPr marL="1165866" indent="-388622" lvl="2">
              <a:lnSpc>
                <a:spcPts val="3240"/>
              </a:lnSpc>
              <a:buFont typeface="Arial"/>
              <a:buChar char="⚬"/>
            </a:pPr>
            <a:r>
              <a:rPr lang="en-US" sz="2700">
                <a:solidFill>
                  <a:srgbClr val="000000"/>
                </a:solidFill>
                <a:latin typeface="Arimo"/>
              </a:rPr>
              <a:t>Trouble hitting </a:t>
            </a:r>
            <a:r>
              <a:rPr lang="en-US" sz="2700">
                <a:solidFill>
                  <a:srgbClr val="000000"/>
                </a:solidFill>
                <a:latin typeface="Arimo"/>
                <a:hlinkClick r:id="rId8" tooltip="https://www.whattoexpect.com/first-year/health-and-safety/newborn-weight-average-gains-loss/"/>
              </a:rPr>
              <a:t>weight milestones</a:t>
            </a:r>
          </a:p>
          <a:p>
            <a:pPr marL="1165866" indent="-388622" lvl="2">
              <a:lnSpc>
                <a:spcPts val="3240"/>
              </a:lnSpc>
              <a:buFont typeface="Arial"/>
              <a:buChar char="⚬"/>
            </a:pPr>
            <a:r>
              <a:rPr lang="en-US" sz="2700">
                <a:solidFill>
                  <a:srgbClr val="000000"/>
                </a:solidFill>
                <a:latin typeface="Arimo"/>
              </a:rPr>
              <a:t>Struggles with finding the right </a:t>
            </a:r>
            <a:r>
              <a:rPr lang="en-US" sz="2700">
                <a:solidFill>
                  <a:srgbClr val="000000"/>
                </a:solidFill>
                <a:latin typeface="Arimo"/>
                <a:hlinkClick r:id="rId9" tooltip="https://www.whattoexpect.com/first-year/breastfeeding/positions/"/>
              </a:rPr>
              <a:t>nursing position</a:t>
            </a:r>
            <a:r>
              <a:rPr lang="en-US" sz="2700">
                <a:solidFill>
                  <a:srgbClr val="000000"/>
                </a:solidFill>
                <a:latin typeface="Arimo"/>
              </a:rPr>
              <a:t>, especially after a C-section</a:t>
            </a:r>
          </a:p>
          <a:p>
            <a:pPr marL="1165866" indent="-388622" lvl="2">
              <a:lnSpc>
                <a:spcPts val="3240"/>
              </a:lnSpc>
              <a:buFont typeface="Arial"/>
              <a:buChar char="⚬"/>
            </a:pPr>
            <a:r>
              <a:rPr lang="en-US" sz="2700">
                <a:solidFill>
                  <a:srgbClr val="000000"/>
                </a:solidFill>
                <a:latin typeface="Arimo"/>
              </a:rPr>
              <a:t>Baby falling asleep at the breast</a:t>
            </a:r>
          </a:p>
          <a:p>
            <a:pPr marL="1165866" indent="-388622" lvl="2">
              <a:lnSpc>
                <a:spcPts val="3240"/>
              </a:lnSpc>
              <a:buFont typeface="Arial"/>
              <a:buChar char="⚬"/>
            </a:pPr>
            <a:r>
              <a:rPr lang="en-US" sz="2700">
                <a:solidFill>
                  <a:srgbClr val="000000"/>
                </a:solidFill>
                <a:latin typeface="Arimo"/>
              </a:rPr>
              <a:t>Baby refusing to breastfeed</a:t>
            </a:r>
          </a:p>
          <a:p>
            <a:pPr marL="1165866" indent="-388622" lvl="2">
              <a:lnSpc>
                <a:spcPts val="3240"/>
              </a:lnSpc>
              <a:buFont typeface="Arial"/>
              <a:buChar char="⚬"/>
            </a:pPr>
            <a:r>
              <a:rPr lang="en-US" sz="2700">
                <a:solidFill>
                  <a:srgbClr val="000000"/>
                </a:solidFill>
                <a:latin typeface="Arimo"/>
              </a:rPr>
              <a:t>Pain while breastfeeding</a:t>
            </a:r>
          </a:p>
          <a:p>
            <a:pPr algn="l" marL="1165866" indent="-388622" lvl="2">
              <a:lnSpc>
                <a:spcPts val="3240"/>
              </a:lnSpc>
              <a:spcBef>
                <a:spcPct val="0"/>
              </a:spcBef>
              <a:buFont typeface="Arial"/>
              <a:buChar char="⚬"/>
            </a:pPr>
            <a:r>
              <a:rPr lang="en-US" sz="2700">
                <a:solidFill>
                  <a:srgbClr val="000000"/>
                </a:solidFill>
                <a:latin typeface="Arimo"/>
              </a:rPr>
              <a:t>And more</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1028700"/>
            <a:ext cx="5147899" cy="8600913"/>
          </a:xfrm>
          <a:custGeom>
            <a:avLst/>
            <a:gdLst/>
            <a:ahLst/>
            <a:cxnLst/>
            <a:rect r="r" b="b" t="t" l="l"/>
            <a:pathLst>
              <a:path h="8600913" w="5147899">
                <a:moveTo>
                  <a:pt x="0" y="0"/>
                </a:moveTo>
                <a:lnTo>
                  <a:pt x="5147899" y="0"/>
                </a:lnTo>
                <a:lnTo>
                  <a:pt x="5147899" y="8600913"/>
                </a:lnTo>
                <a:lnTo>
                  <a:pt x="0" y="86009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7728556" y="765116"/>
            <a:ext cx="10133104" cy="942975"/>
          </a:xfrm>
          <a:prstGeom prst="rect">
            <a:avLst/>
          </a:prstGeom>
        </p:spPr>
        <p:txBody>
          <a:bodyPr anchor="t" rtlCol="false" tIns="0" lIns="0" bIns="0" rIns="0">
            <a:spAutoFit/>
          </a:bodyPr>
          <a:lstStyle/>
          <a:p>
            <a:pPr algn="ctr" marL="0" indent="0" lvl="0">
              <a:lnSpc>
                <a:spcPts val="7200"/>
              </a:lnSpc>
              <a:spcBef>
                <a:spcPct val="0"/>
              </a:spcBef>
            </a:pPr>
            <a:r>
              <a:rPr lang="en-US" sz="6000" strike="noStrike" u="none">
                <a:solidFill>
                  <a:srgbClr val="873E8A"/>
                </a:solidFill>
                <a:latin typeface="Arimo Bold"/>
              </a:rPr>
              <a:t>Consultores de Lactancia</a:t>
            </a:r>
          </a:p>
        </p:txBody>
      </p:sp>
      <p:sp>
        <p:nvSpPr>
          <p:cNvPr name="TextBox 5" id="5"/>
          <p:cNvSpPr txBox="true"/>
          <p:nvPr/>
        </p:nvSpPr>
        <p:spPr>
          <a:xfrm rot="0">
            <a:off x="7391281" y="2002695"/>
            <a:ext cx="10658103" cy="7953375"/>
          </a:xfrm>
          <a:prstGeom prst="rect">
            <a:avLst/>
          </a:prstGeom>
        </p:spPr>
        <p:txBody>
          <a:bodyPr anchor="t" rtlCol="false" tIns="0" lIns="0" bIns="0" rIns="0">
            <a:spAutoFit/>
          </a:bodyPr>
          <a:lstStyle/>
          <a:p>
            <a:pPr algn="l" marL="626112" indent="-313056" lvl="1">
              <a:lnSpc>
                <a:spcPts val="3480"/>
              </a:lnSpc>
              <a:spcBef>
                <a:spcPct val="0"/>
              </a:spcBef>
              <a:buFont typeface="Arial"/>
              <a:buChar char="•"/>
            </a:pPr>
            <a:r>
              <a:rPr lang="en-US" sz="2900" strike="noStrike" u="none">
                <a:solidFill>
                  <a:srgbClr val="000000"/>
                </a:solidFill>
                <a:latin typeface="Arimo"/>
              </a:rPr>
              <a:t>Los consultores en lactancia o especialistas en lactancia son profesionales de enfermería que ayudan a las nuevas mamás en sus esfuerzos por amamantar. También brindan educación prenatal y preparación para los futuros padres. </a:t>
            </a:r>
          </a:p>
          <a:p>
            <a:pPr algn="l" marL="626112" indent="-313056" lvl="1">
              <a:lnSpc>
                <a:spcPts val="3480"/>
              </a:lnSpc>
              <a:spcBef>
                <a:spcPct val="0"/>
              </a:spcBef>
              <a:buFont typeface="Arial"/>
              <a:buChar char="•"/>
            </a:pPr>
            <a:r>
              <a:rPr lang="en-US" sz="2900" strike="noStrike" u="none">
                <a:solidFill>
                  <a:srgbClr val="000000"/>
                </a:solidFill>
                <a:latin typeface="Arimo"/>
              </a:rPr>
              <a:t>Cualquiera puede llamarse "consultor de lactancia", pero es mejor encontrar uno que esté certificado como </a:t>
            </a:r>
            <a:r>
              <a:rPr lang="en-US" sz="2900" strike="noStrike" u="none">
                <a:solidFill>
                  <a:srgbClr val="000000"/>
                </a:solidFill>
                <a:latin typeface="Arimo Bold"/>
              </a:rPr>
              <a:t>Consultor de Lactancia Certificado por la Junta Internacional (IBCLC). Cubierto por la mayoría de los seguros.</a:t>
            </a:r>
          </a:p>
          <a:p>
            <a:pPr algn="l" marL="626112" indent="-313056" lvl="1">
              <a:lnSpc>
                <a:spcPts val="3480"/>
              </a:lnSpc>
              <a:spcBef>
                <a:spcPct val="0"/>
              </a:spcBef>
              <a:buFont typeface="Arial"/>
              <a:buChar char="•"/>
            </a:pPr>
            <a:r>
              <a:rPr lang="en-US" sz="2900" strike="noStrike" u="none">
                <a:solidFill>
                  <a:srgbClr val="000000"/>
                </a:solidFill>
                <a:latin typeface="Arimo"/>
              </a:rPr>
              <a:t>Un asesor en lactancia puede ayudarla a superar cualquier cantidad de nuevos desafíos en la alimentación del bebé, que incluyen:</a:t>
            </a:r>
          </a:p>
          <a:p>
            <a:pPr algn="l" marL="1122688" indent="-374229" lvl="2">
              <a:lnSpc>
                <a:spcPts val="3120"/>
              </a:lnSpc>
              <a:spcBef>
                <a:spcPct val="0"/>
              </a:spcBef>
              <a:buFont typeface="Arial"/>
              <a:buChar char="⚬"/>
            </a:pPr>
            <a:r>
              <a:rPr lang="en-US" sz="2600" strike="noStrike" u="none">
                <a:solidFill>
                  <a:srgbClr val="000000"/>
                </a:solidFill>
                <a:latin typeface="Arimo"/>
                <a:hlinkClick r:id="rId6" tooltip="https://www.whattoexpect.com/poor-milk-supply-breastfeeding.aspx"/>
              </a:rPr>
              <a:t>Escaso suministro de leche</a:t>
            </a:r>
          </a:p>
          <a:p>
            <a:pPr algn="l" marL="1122688" indent="-374229" lvl="2">
              <a:lnSpc>
                <a:spcPts val="3120"/>
              </a:lnSpc>
              <a:spcBef>
                <a:spcPct val="0"/>
              </a:spcBef>
              <a:buFont typeface="Arial"/>
              <a:buChar char="⚬"/>
            </a:pPr>
            <a:r>
              <a:rPr lang="en-US" sz="2600" strike="noStrike" u="none">
                <a:solidFill>
                  <a:srgbClr val="000000"/>
                </a:solidFill>
                <a:latin typeface="Arimo"/>
              </a:rPr>
              <a:t>Problemas para alcanzar los objetivos de peso</a:t>
            </a:r>
          </a:p>
          <a:p>
            <a:pPr algn="l" marL="1122688" indent="-374229" lvl="2">
              <a:lnSpc>
                <a:spcPts val="3120"/>
              </a:lnSpc>
              <a:spcBef>
                <a:spcPct val="0"/>
              </a:spcBef>
              <a:buFont typeface="Arial"/>
              <a:buChar char="⚬"/>
            </a:pPr>
            <a:r>
              <a:rPr lang="en-US" sz="2600" strike="noStrike" u="none">
                <a:solidFill>
                  <a:srgbClr val="000000"/>
                </a:solidFill>
                <a:latin typeface="Arimo"/>
              </a:rPr>
              <a:t>Tiene dificultades para encontrar la posición adecuada para amamantar, especialmente después de una cesárea</a:t>
            </a:r>
          </a:p>
          <a:p>
            <a:pPr algn="l" marL="1122688" indent="-374229" lvl="2">
              <a:lnSpc>
                <a:spcPts val="3120"/>
              </a:lnSpc>
              <a:spcBef>
                <a:spcPct val="0"/>
              </a:spcBef>
              <a:buFont typeface="Arial"/>
              <a:buChar char="⚬"/>
            </a:pPr>
            <a:r>
              <a:rPr lang="en-US" sz="2600" strike="noStrike" u="none">
                <a:solidFill>
                  <a:srgbClr val="000000"/>
                </a:solidFill>
                <a:latin typeface="Arimo"/>
              </a:rPr>
              <a:t>Bebé que se queda dormido en el pecho</a:t>
            </a:r>
          </a:p>
          <a:p>
            <a:pPr algn="l" marL="1122688" indent="-374229" lvl="2">
              <a:lnSpc>
                <a:spcPts val="3120"/>
              </a:lnSpc>
              <a:spcBef>
                <a:spcPct val="0"/>
              </a:spcBef>
              <a:buFont typeface="Arial"/>
              <a:buChar char="⚬"/>
            </a:pPr>
            <a:r>
              <a:rPr lang="en-US" sz="2600" strike="noStrike" u="none">
                <a:solidFill>
                  <a:srgbClr val="000000"/>
                </a:solidFill>
                <a:latin typeface="Arimo"/>
              </a:rPr>
              <a:t>Bebé que se niega a amamantar</a:t>
            </a:r>
          </a:p>
          <a:p>
            <a:pPr algn="l" marL="1122688" indent="-374229" lvl="2">
              <a:lnSpc>
                <a:spcPts val="3120"/>
              </a:lnSpc>
              <a:spcBef>
                <a:spcPct val="0"/>
              </a:spcBef>
              <a:buFont typeface="Arial"/>
              <a:buChar char="⚬"/>
            </a:pPr>
            <a:r>
              <a:rPr lang="en-US" sz="2600" strike="noStrike" u="none">
                <a:solidFill>
                  <a:srgbClr val="000000"/>
                </a:solidFill>
                <a:latin typeface="Arimo"/>
              </a:rPr>
              <a:t>Dolor durante la lactancia</a:t>
            </a:r>
          </a:p>
          <a:p>
            <a:pPr algn="l" marL="1122688" indent="-374229" lvl="2">
              <a:lnSpc>
                <a:spcPts val="3120"/>
              </a:lnSpc>
              <a:spcBef>
                <a:spcPct val="0"/>
              </a:spcBef>
              <a:buFont typeface="Arial"/>
              <a:buChar char="⚬"/>
            </a:pPr>
            <a:r>
              <a:rPr lang="en-US" sz="2600" strike="noStrike" u="none">
                <a:solidFill>
                  <a:srgbClr val="000000"/>
                </a:solidFill>
                <a:latin typeface="Arimo"/>
              </a:rPr>
              <a:t>Y más</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2565847"/>
            <a:ext cx="6424334" cy="6519159"/>
          </a:xfrm>
          <a:custGeom>
            <a:avLst/>
            <a:gdLst/>
            <a:ahLst/>
            <a:cxnLst/>
            <a:rect r="r" b="b" t="t" l="l"/>
            <a:pathLst>
              <a:path h="6519159" w="6424334">
                <a:moveTo>
                  <a:pt x="0" y="0"/>
                </a:moveTo>
                <a:lnTo>
                  <a:pt x="6424334" y="0"/>
                </a:lnTo>
                <a:lnTo>
                  <a:pt x="6424334" y="6519158"/>
                </a:lnTo>
                <a:lnTo>
                  <a:pt x="0" y="65191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8122962" y="1000125"/>
            <a:ext cx="9738698" cy="942975"/>
          </a:xfrm>
          <a:prstGeom prst="rect">
            <a:avLst/>
          </a:prstGeom>
        </p:spPr>
        <p:txBody>
          <a:bodyPr anchor="t" rtlCol="false" tIns="0" lIns="0" bIns="0" rIns="0">
            <a:spAutoFit/>
          </a:bodyPr>
          <a:lstStyle/>
          <a:p>
            <a:pPr algn="ctr">
              <a:lnSpc>
                <a:spcPts val="7200"/>
              </a:lnSpc>
            </a:pPr>
            <a:r>
              <a:rPr lang="en-US" sz="6000">
                <a:solidFill>
                  <a:srgbClr val="873E8A"/>
                </a:solidFill>
                <a:latin typeface="Arimo Bold"/>
              </a:rPr>
              <a:t>Physical Therapists</a:t>
            </a:r>
          </a:p>
        </p:txBody>
      </p:sp>
      <p:sp>
        <p:nvSpPr>
          <p:cNvPr name="TextBox 5" id="5"/>
          <p:cNvSpPr txBox="true"/>
          <p:nvPr/>
        </p:nvSpPr>
        <p:spPr>
          <a:xfrm rot="0">
            <a:off x="7963565" y="2605098"/>
            <a:ext cx="9898095" cy="6829425"/>
          </a:xfrm>
          <a:prstGeom prst="rect">
            <a:avLst/>
          </a:prstGeom>
        </p:spPr>
        <p:txBody>
          <a:bodyPr anchor="t" rtlCol="false" tIns="0" lIns="0" bIns="0" rIns="0">
            <a:spAutoFit/>
          </a:bodyPr>
          <a:lstStyle/>
          <a:p>
            <a:pPr marL="690881" indent="-345440" lvl="1">
              <a:lnSpc>
                <a:spcPts val="3840"/>
              </a:lnSpc>
              <a:buFont typeface="Arial"/>
              <a:buChar char="•"/>
            </a:pPr>
            <a:r>
              <a:rPr lang="en-US" sz="3200">
                <a:solidFill>
                  <a:srgbClr val="000000"/>
                </a:solidFill>
                <a:latin typeface="Arimo"/>
              </a:rPr>
              <a:t>Pregnancy physical therapy can be useful for remedying common discomforts like back pain or for enhancing your body’s ability to have a smoother pregnancy and birth. Physical therapy is not just for recovery. </a:t>
            </a:r>
          </a:p>
          <a:p>
            <a:pPr marL="1381761" indent="-460587" lvl="2">
              <a:lnSpc>
                <a:spcPts val="3840"/>
              </a:lnSpc>
              <a:buFont typeface="Arial"/>
              <a:buChar char="⚬"/>
            </a:pPr>
            <a:r>
              <a:rPr lang="en-US" sz="3200">
                <a:solidFill>
                  <a:srgbClr val="000000"/>
                </a:solidFill>
                <a:latin typeface="Arimo Bold"/>
              </a:rPr>
              <a:t>Talk to your health care provider about incorporating physical therapy into your prenatal care.</a:t>
            </a:r>
          </a:p>
          <a:p>
            <a:pPr marL="690881" indent="-345440" lvl="1">
              <a:lnSpc>
                <a:spcPts val="3840"/>
              </a:lnSpc>
              <a:buFont typeface="Arial"/>
              <a:buChar char="•"/>
            </a:pPr>
            <a:r>
              <a:rPr lang="en-US" sz="3200">
                <a:solidFill>
                  <a:srgbClr val="000000"/>
                </a:solidFill>
                <a:latin typeface="Arimo"/>
              </a:rPr>
              <a:t>Physical therapists can help you patients gain strength in the back, abs, and hips, which will help you during the delivery process and will also be beneficial for recovery. PTs can recommend optimal positions for labor and delivery.</a:t>
            </a:r>
          </a:p>
          <a:p>
            <a:pPr algn="l" marL="690881" indent="-345440" lvl="1">
              <a:lnSpc>
                <a:spcPts val="3840"/>
              </a:lnSpc>
              <a:spcBef>
                <a:spcPct val="0"/>
              </a:spcBef>
              <a:buFont typeface="Arial"/>
              <a:buChar char="•"/>
            </a:pPr>
            <a:r>
              <a:rPr lang="en-US" sz="3200">
                <a:solidFill>
                  <a:srgbClr val="000000"/>
                </a:solidFill>
                <a:latin typeface="Arimo Bold"/>
              </a:rPr>
              <a:t>Insurance can cover these costs.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2565847"/>
            <a:ext cx="6424334" cy="6519159"/>
          </a:xfrm>
          <a:custGeom>
            <a:avLst/>
            <a:gdLst/>
            <a:ahLst/>
            <a:cxnLst/>
            <a:rect r="r" b="b" t="t" l="l"/>
            <a:pathLst>
              <a:path h="6519159" w="6424334">
                <a:moveTo>
                  <a:pt x="0" y="0"/>
                </a:moveTo>
                <a:lnTo>
                  <a:pt x="6424334" y="0"/>
                </a:lnTo>
                <a:lnTo>
                  <a:pt x="6424334" y="6519158"/>
                </a:lnTo>
                <a:lnTo>
                  <a:pt x="0" y="65191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8122962" y="1000125"/>
            <a:ext cx="9738698" cy="942975"/>
          </a:xfrm>
          <a:prstGeom prst="rect">
            <a:avLst/>
          </a:prstGeom>
        </p:spPr>
        <p:txBody>
          <a:bodyPr anchor="t" rtlCol="false" tIns="0" lIns="0" bIns="0" rIns="0">
            <a:spAutoFit/>
          </a:bodyPr>
          <a:lstStyle/>
          <a:p>
            <a:pPr algn="ctr" marL="0" indent="0" lvl="0">
              <a:lnSpc>
                <a:spcPts val="7200"/>
              </a:lnSpc>
              <a:spcBef>
                <a:spcPct val="0"/>
              </a:spcBef>
            </a:pPr>
            <a:r>
              <a:rPr lang="en-US" sz="6000" strike="noStrike" u="none">
                <a:solidFill>
                  <a:srgbClr val="873E8A"/>
                </a:solidFill>
                <a:latin typeface="Arimo Bold"/>
              </a:rPr>
              <a:t>Fisioterapeutas</a:t>
            </a:r>
          </a:p>
        </p:txBody>
      </p:sp>
      <p:sp>
        <p:nvSpPr>
          <p:cNvPr name="TextBox 5" id="5"/>
          <p:cNvSpPr txBox="true"/>
          <p:nvPr/>
        </p:nvSpPr>
        <p:spPr>
          <a:xfrm rot="0">
            <a:off x="7728556" y="2514610"/>
            <a:ext cx="10327601" cy="7019925"/>
          </a:xfrm>
          <a:prstGeom prst="rect">
            <a:avLst/>
          </a:prstGeom>
        </p:spPr>
        <p:txBody>
          <a:bodyPr anchor="t" rtlCol="false" tIns="0" lIns="0" bIns="0" rIns="0">
            <a:spAutoFit/>
          </a:bodyPr>
          <a:lstStyle/>
          <a:p>
            <a:pPr algn="l" marL="669291" indent="-334646" lvl="1">
              <a:lnSpc>
                <a:spcPts val="3720"/>
              </a:lnSpc>
              <a:spcBef>
                <a:spcPct val="0"/>
              </a:spcBef>
              <a:buFont typeface="Arial"/>
              <a:buChar char="•"/>
            </a:pPr>
            <a:r>
              <a:rPr lang="en-US" sz="3100" strike="noStrike" u="none">
                <a:solidFill>
                  <a:srgbClr val="000000"/>
                </a:solidFill>
                <a:latin typeface="Arimo"/>
              </a:rPr>
              <a:t>La fisioterapia durante el embarazo puede ser útil para remediar molestias comunes como el dolor de espalda o para mejorar la capacidad de su cuerpo para tener un embarazo y un parto más tranquilos. La fisioterapia no es sólo para la recuperación. </a:t>
            </a:r>
          </a:p>
          <a:p>
            <a:pPr algn="l" marL="1338582" indent="-446194" lvl="2">
              <a:lnSpc>
                <a:spcPts val="3720"/>
              </a:lnSpc>
              <a:spcBef>
                <a:spcPct val="0"/>
              </a:spcBef>
              <a:buFont typeface="Arial"/>
              <a:buChar char="⚬"/>
            </a:pPr>
            <a:r>
              <a:rPr lang="en-US" sz="3100" strike="noStrike" u="none">
                <a:solidFill>
                  <a:srgbClr val="000000"/>
                </a:solidFill>
                <a:latin typeface="Arimo Bold"/>
              </a:rPr>
              <a:t>Hable con su proveedor de atención médica sobre la incorporación de fisioterapia a su atención prenatal.</a:t>
            </a:r>
          </a:p>
          <a:p>
            <a:pPr algn="l" marL="669291" indent="-334646" lvl="1">
              <a:lnSpc>
                <a:spcPts val="3720"/>
              </a:lnSpc>
              <a:spcBef>
                <a:spcPct val="0"/>
              </a:spcBef>
              <a:buFont typeface="Arial"/>
              <a:buChar char="•"/>
            </a:pPr>
            <a:r>
              <a:rPr lang="en-US" sz="3100" strike="noStrike" u="none">
                <a:solidFill>
                  <a:srgbClr val="000000"/>
                </a:solidFill>
                <a:latin typeface="Arimo"/>
              </a:rPr>
              <a:t>Los fisioterapeutas pueden ayudar a sus pacientes a ganar fuerza en la espalda, los abdominales y las caderas, lo que les ayudará durante el proceso del parto y también será beneficioso para la recuperación. Los fisioterapeutas pueden recomendar posiciones óptimas para el trabajo de parto y el parto.</a:t>
            </a:r>
          </a:p>
          <a:p>
            <a:pPr algn="l" marL="669291" indent="-334646" lvl="1">
              <a:lnSpc>
                <a:spcPts val="3720"/>
              </a:lnSpc>
              <a:spcBef>
                <a:spcPct val="0"/>
              </a:spcBef>
              <a:buFont typeface="Arial"/>
              <a:buChar char="•"/>
            </a:pPr>
            <a:r>
              <a:rPr lang="en-US" sz="3100" strike="noStrike" u="none">
                <a:solidFill>
                  <a:srgbClr val="000000"/>
                </a:solidFill>
                <a:latin typeface="Arimo Bold"/>
              </a:rPr>
              <a:t>El seguro puede cubrir estos costos.</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63569" y="1943100"/>
            <a:ext cx="5234632" cy="7491423"/>
          </a:xfrm>
          <a:custGeom>
            <a:avLst/>
            <a:gdLst/>
            <a:ahLst/>
            <a:cxnLst/>
            <a:rect r="r" b="b" t="t" l="l"/>
            <a:pathLst>
              <a:path h="7491423" w="5234632">
                <a:moveTo>
                  <a:pt x="0" y="0"/>
                </a:moveTo>
                <a:lnTo>
                  <a:pt x="5234631" y="0"/>
                </a:lnTo>
                <a:lnTo>
                  <a:pt x="5234631" y="7491423"/>
                </a:lnTo>
                <a:lnTo>
                  <a:pt x="0" y="7491423"/>
                </a:lnTo>
                <a:lnTo>
                  <a:pt x="0" y="0"/>
                </a:lnTo>
                <a:close/>
              </a:path>
            </a:pathLst>
          </a:custGeom>
          <a:blipFill>
            <a:blip r:embed="rId5"/>
            <a:stretch>
              <a:fillRect l="0" t="0" r="0" b="0"/>
            </a:stretch>
          </a:blipFill>
        </p:spPr>
      </p:sp>
      <p:sp>
        <p:nvSpPr>
          <p:cNvPr name="TextBox 4" id="4"/>
          <p:cNvSpPr txBox="true"/>
          <p:nvPr/>
        </p:nvSpPr>
        <p:spPr>
          <a:xfrm rot="0">
            <a:off x="8122962" y="1000125"/>
            <a:ext cx="9738698" cy="942975"/>
          </a:xfrm>
          <a:prstGeom prst="rect">
            <a:avLst/>
          </a:prstGeom>
        </p:spPr>
        <p:txBody>
          <a:bodyPr anchor="t" rtlCol="false" tIns="0" lIns="0" bIns="0" rIns="0">
            <a:spAutoFit/>
          </a:bodyPr>
          <a:lstStyle/>
          <a:p>
            <a:pPr algn="ctr">
              <a:lnSpc>
                <a:spcPts val="7200"/>
              </a:lnSpc>
            </a:pPr>
            <a:r>
              <a:rPr lang="en-US" sz="6000">
                <a:solidFill>
                  <a:srgbClr val="873E8A"/>
                </a:solidFill>
                <a:latin typeface="Arimo Bold"/>
              </a:rPr>
              <a:t>Dentist</a:t>
            </a:r>
          </a:p>
        </p:txBody>
      </p:sp>
      <p:sp>
        <p:nvSpPr>
          <p:cNvPr name="TextBox 5" id="5"/>
          <p:cNvSpPr txBox="true"/>
          <p:nvPr/>
        </p:nvSpPr>
        <p:spPr>
          <a:xfrm rot="0">
            <a:off x="7963565" y="2401601"/>
            <a:ext cx="9898095" cy="4886325"/>
          </a:xfrm>
          <a:prstGeom prst="rect">
            <a:avLst/>
          </a:prstGeom>
        </p:spPr>
        <p:txBody>
          <a:bodyPr anchor="t" rtlCol="false" tIns="0" lIns="0" bIns="0" rIns="0">
            <a:spAutoFit/>
          </a:bodyPr>
          <a:lstStyle/>
          <a:p>
            <a:pPr marL="690881" indent="-345440" lvl="1">
              <a:lnSpc>
                <a:spcPts val="3840"/>
              </a:lnSpc>
              <a:buFont typeface="Arial"/>
              <a:buChar char="•"/>
            </a:pPr>
            <a:r>
              <a:rPr lang="en-US" sz="3200">
                <a:solidFill>
                  <a:srgbClr val="000000"/>
                </a:solidFill>
                <a:latin typeface="Arimo"/>
              </a:rPr>
              <a:t>Pregnancy increases the risk of certain dental health problems that may lead to pregnancy complications, like premature birth.</a:t>
            </a:r>
          </a:p>
          <a:p>
            <a:pPr marL="690881" indent="-345440" lvl="1">
              <a:lnSpc>
                <a:spcPts val="3840"/>
              </a:lnSpc>
              <a:buFont typeface="Arial"/>
              <a:buChar char="•"/>
            </a:pPr>
            <a:r>
              <a:rPr lang="en-US" sz="3200">
                <a:solidFill>
                  <a:srgbClr val="000000"/>
                </a:solidFill>
                <a:latin typeface="Arimo"/>
              </a:rPr>
              <a:t>You can have dental treatment any time during pregnancy. If it’s elective treatment (treatment that you don’t need immediately right away and isn’t necessary to protect your health or your baby’s health), try to schedule it in the second trimester or even after you deliver. </a:t>
            </a:r>
          </a:p>
          <a:p>
            <a:pPr algn="l" marL="690881" indent="-345440" lvl="1">
              <a:lnSpc>
                <a:spcPts val="3840"/>
              </a:lnSpc>
              <a:spcBef>
                <a:spcPct val="0"/>
              </a:spcBef>
              <a:buFont typeface="Arial"/>
              <a:buChar char="•"/>
            </a:pPr>
            <a:r>
              <a:rPr lang="en-US" sz="3200">
                <a:solidFill>
                  <a:srgbClr val="000000"/>
                </a:solidFill>
                <a:latin typeface="Arimo Bold"/>
              </a:rPr>
              <a:t>Insurance can cover these costs.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63569" y="1943100"/>
            <a:ext cx="5234632" cy="7491423"/>
          </a:xfrm>
          <a:custGeom>
            <a:avLst/>
            <a:gdLst/>
            <a:ahLst/>
            <a:cxnLst/>
            <a:rect r="r" b="b" t="t" l="l"/>
            <a:pathLst>
              <a:path h="7491423" w="5234632">
                <a:moveTo>
                  <a:pt x="0" y="0"/>
                </a:moveTo>
                <a:lnTo>
                  <a:pt x="5234631" y="0"/>
                </a:lnTo>
                <a:lnTo>
                  <a:pt x="5234631" y="7491423"/>
                </a:lnTo>
                <a:lnTo>
                  <a:pt x="0" y="7491423"/>
                </a:lnTo>
                <a:lnTo>
                  <a:pt x="0" y="0"/>
                </a:lnTo>
                <a:close/>
              </a:path>
            </a:pathLst>
          </a:custGeom>
          <a:blipFill>
            <a:blip r:embed="rId5"/>
            <a:stretch>
              <a:fillRect l="0" t="0" r="0" b="0"/>
            </a:stretch>
          </a:blipFill>
        </p:spPr>
      </p:sp>
      <p:sp>
        <p:nvSpPr>
          <p:cNvPr name="TextBox 4" id="4"/>
          <p:cNvSpPr txBox="true"/>
          <p:nvPr/>
        </p:nvSpPr>
        <p:spPr>
          <a:xfrm rot="0">
            <a:off x="8122962" y="1000125"/>
            <a:ext cx="9738698" cy="942975"/>
          </a:xfrm>
          <a:prstGeom prst="rect">
            <a:avLst/>
          </a:prstGeom>
        </p:spPr>
        <p:txBody>
          <a:bodyPr anchor="t" rtlCol="false" tIns="0" lIns="0" bIns="0" rIns="0">
            <a:spAutoFit/>
          </a:bodyPr>
          <a:lstStyle/>
          <a:p>
            <a:pPr algn="ctr" marL="0" indent="0" lvl="0">
              <a:lnSpc>
                <a:spcPts val="7200"/>
              </a:lnSpc>
              <a:spcBef>
                <a:spcPct val="0"/>
              </a:spcBef>
            </a:pPr>
            <a:r>
              <a:rPr lang="en-US" sz="6000" strike="noStrike" u="none">
                <a:solidFill>
                  <a:srgbClr val="873E8A"/>
                </a:solidFill>
                <a:latin typeface="Arimo Bold"/>
              </a:rPr>
              <a:t>Dentista</a:t>
            </a:r>
          </a:p>
        </p:txBody>
      </p:sp>
      <p:sp>
        <p:nvSpPr>
          <p:cNvPr name="TextBox 5" id="5"/>
          <p:cNvSpPr txBox="true"/>
          <p:nvPr/>
        </p:nvSpPr>
        <p:spPr>
          <a:xfrm rot="0">
            <a:off x="7963565" y="2200275"/>
            <a:ext cx="9898095" cy="5857875"/>
          </a:xfrm>
          <a:prstGeom prst="rect">
            <a:avLst/>
          </a:prstGeom>
        </p:spPr>
        <p:txBody>
          <a:bodyPr anchor="t" rtlCol="false" tIns="0" lIns="0" bIns="0" rIns="0">
            <a:spAutoFit/>
          </a:bodyPr>
          <a:lstStyle/>
          <a:p>
            <a:pPr algn="l" marL="690881" indent="-345440" lvl="1">
              <a:lnSpc>
                <a:spcPts val="3840"/>
              </a:lnSpc>
              <a:spcBef>
                <a:spcPct val="0"/>
              </a:spcBef>
              <a:buFont typeface="Arial"/>
              <a:buChar char="•"/>
            </a:pPr>
            <a:r>
              <a:rPr lang="en-US" sz="3200" strike="noStrike" u="none">
                <a:solidFill>
                  <a:srgbClr val="000000"/>
                </a:solidFill>
                <a:latin typeface="Arimo"/>
              </a:rPr>
              <a:t>El embarazo aumenta el riesgo de ciertos problemas de salud dental que pueden provocar complicaciones en el embarazo, como el parto prematuro.</a:t>
            </a:r>
          </a:p>
          <a:p>
            <a:pPr algn="l" marL="690881" indent="-345440" lvl="1">
              <a:lnSpc>
                <a:spcPts val="3840"/>
              </a:lnSpc>
              <a:spcBef>
                <a:spcPct val="0"/>
              </a:spcBef>
              <a:buFont typeface="Arial"/>
              <a:buChar char="•"/>
            </a:pPr>
            <a:r>
              <a:rPr lang="en-US" sz="3200" strike="noStrike" u="none">
                <a:solidFill>
                  <a:srgbClr val="000000"/>
                </a:solidFill>
                <a:latin typeface="Arimo"/>
              </a:rPr>
              <a:t>Puede recibir tratamiento dental en cualquier momento durante el embarazo. Si se trata de un tratamiento electivo (tratamiento que no necesita inmediatamente y que no es necesario para proteger su salud o la de su bebé), intente programarlo en el segundo trimestre o incluso después del parto. </a:t>
            </a:r>
          </a:p>
          <a:p>
            <a:pPr algn="l" marL="690881" indent="-345440" lvl="1">
              <a:lnSpc>
                <a:spcPts val="3840"/>
              </a:lnSpc>
              <a:spcBef>
                <a:spcPct val="0"/>
              </a:spcBef>
              <a:buFont typeface="Arial"/>
              <a:buChar char="•"/>
            </a:pPr>
            <a:r>
              <a:rPr lang="en-US" sz="3200" strike="noStrike" u="none">
                <a:solidFill>
                  <a:srgbClr val="000000"/>
                </a:solidFill>
                <a:latin typeface="Arimo Bold"/>
              </a:rPr>
              <a:t>El seguro puede cubrir estos costos.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2562124"/>
            <a:ext cx="6466801" cy="6278676"/>
          </a:xfrm>
          <a:custGeom>
            <a:avLst/>
            <a:gdLst/>
            <a:ahLst/>
            <a:cxnLst/>
            <a:rect r="r" b="b" t="t" l="l"/>
            <a:pathLst>
              <a:path h="6278676" w="6466801">
                <a:moveTo>
                  <a:pt x="0" y="0"/>
                </a:moveTo>
                <a:lnTo>
                  <a:pt x="6466801" y="0"/>
                </a:lnTo>
                <a:lnTo>
                  <a:pt x="6466801" y="6278676"/>
                </a:lnTo>
                <a:lnTo>
                  <a:pt x="0" y="62786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7334150" y="1000125"/>
            <a:ext cx="10569027" cy="1857375"/>
          </a:xfrm>
          <a:prstGeom prst="rect">
            <a:avLst/>
          </a:prstGeom>
        </p:spPr>
        <p:txBody>
          <a:bodyPr anchor="t" rtlCol="false" tIns="0" lIns="0" bIns="0" rIns="0">
            <a:spAutoFit/>
          </a:bodyPr>
          <a:lstStyle/>
          <a:p>
            <a:pPr algn="ctr">
              <a:lnSpc>
                <a:spcPts val="7200"/>
              </a:lnSpc>
            </a:pPr>
            <a:r>
              <a:rPr lang="en-US" sz="6000">
                <a:solidFill>
                  <a:srgbClr val="873E8A"/>
                </a:solidFill>
                <a:latin typeface="Arimo Bold"/>
              </a:rPr>
              <a:t>Community Health Workers and Social Workers</a:t>
            </a:r>
          </a:p>
        </p:txBody>
      </p:sp>
      <p:sp>
        <p:nvSpPr>
          <p:cNvPr name="TextBox 5" id="5"/>
          <p:cNvSpPr txBox="true"/>
          <p:nvPr/>
        </p:nvSpPr>
        <p:spPr>
          <a:xfrm rot="0">
            <a:off x="8005082" y="3281362"/>
            <a:ext cx="9898095" cy="6419850"/>
          </a:xfrm>
          <a:prstGeom prst="rect">
            <a:avLst/>
          </a:prstGeom>
        </p:spPr>
        <p:txBody>
          <a:bodyPr anchor="t" rtlCol="false" tIns="0" lIns="0" bIns="0" rIns="0">
            <a:spAutoFit/>
          </a:bodyPr>
          <a:lstStyle/>
          <a:p>
            <a:pPr marL="647702" indent="-323851" lvl="1">
              <a:lnSpc>
                <a:spcPts val="3600"/>
              </a:lnSpc>
              <a:buFont typeface="Arial"/>
              <a:buChar char="•"/>
            </a:pPr>
            <a:r>
              <a:rPr lang="en-US" sz="3000">
                <a:solidFill>
                  <a:srgbClr val="000000"/>
                </a:solidFill>
                <a:latin typeface="Arimo Bold Italics"/>
              </a:rPr>
              <a:t>Perinatal social workers</a:t>
            </a:r>
            <a:r>
              <a:rPr lang="en-US" sz="3000">
                <a:solidFill>
                  <a:srgbClr val="000000"/>
                </a:solidFill>
                <a:latin typeface="Arimo"/>
              </a:rPr>
              <a:t> work to support women and families as they navigate medical challenges, process complex information about pregnancies and neonates (birth to age 1), and access community supports. Perinatal social workers help with planning and nurture hope as families move toward their future.</a:t>
            </a:r>
          </a:p>
          <a:p>
            <a:pPr marL="647702" indent="-323851" lvl="1">
              <a:lnSpc>
                <a:spcPts val="3600"/>
              </a:lnSpc>
              <a:buFont typeface="Arial"/>
              <a:buChar char="•"/>
            </a:pPr>
            <a:r>
              <a:rPr lang="en-US" sz="3000">
                <a:solidFill>
                  <a:srgbClr val="000000"/>
                </a:solidFill>
                <a:latin typeface="Arimo Bold Italics"/>
              </a:rPr>
              <a:t>Community health workers</a:t>
            </a:r>
            <a:r>
              <a:rPr lang="en-US" sz="3000">
                <a:solidFill>
                  <a:srgbClr val="000000"/>
                </a:solidFill>
                <a:latin typeface="Arimo"/>
              </a:rPr>
              <a:t> </a:t>
            </a:r>
            <a:r>
              <a:rPr lang="en-US" sz="3000">
                <a:solidFill>
                  <a:srgbClr val="000000"/>
                </a:solidFill>
                <a:latin typeface="Arimo Medium"/>
              </a:rPr>
              <a:t>identify pregnant women, helping diagnose existing and pregnancy-related conditions, promoting health, preventing disease and treating minor health conditions in pregnant women, and can build access to resources.</a:t>
            </a:r>
          </a:p>
          <a:p>
            <a:pPr algn="l" marL="647702" indent="-323851" lvl="1">
              <a:lnSpc>
                <a:spcPts val="3600"/>
              </a:lnSpc>
              <a:spcBef>
                <a:spcPct val="0"/>
              </a:spcBef>
              <a:buFont typeface="Arial"/>
              <a:buChar char="•"/>
            </a:pPr>
            <a:r>
              <a:rPr lang="en-US" sz="3000">
                <a:solidFill>
                  <a:srgbClr val="000000"/>
                </a:solidFill>
                <a:latin typeface="Arimo Bold"/>
              </a:rPr>
              <a:t>Insurance can sometimes cover these costs, but local department of health and social services can provide these services for free.</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44862" y="4098990"/>
            <a:ext cx="10673418" cy="10671066"/>
          </a:xfrm>
          <a:custGeom>
            <a:avLst/>
            <a:gdLst/>
            <a:ahLst/>
            <a:cxnLst/>
            <a:rect r="r" b="b" t="t" l="l"/>
            <a:pathLst>
              <a:path h="10671066" w="10673418">
                <a:moveTo>
                  <a:pt x="0" y="0"/>
                </a:moveTo>
                <a:lnTo>
                  <a:pt x="10673418" y="0"/>
                </a:lnTo>
                <a:lnTo>
                  <a:pt x="10673418" y="10671066"/>
                </a:lnTo>
                <a:lnTo>
                  <a:pt x="0" y="10671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2562124"/>
            <a:ext cx="6466801" cy="6278676"/>
          </a:xfrm>
          <a:custGeom>
            <a:avLst/>
            <a:gdLst/>
            <a:ahLst/>
            <a:cxnLst/>
            <a:rect r="r" b="b" t="t" l="l"/>
            <a:pathLst>
              <a:path h="6278676" w="6466801">
                <a:moveTo>
                  <a:pt x="0" y="0"/>
                </a:moveTo>
                <a:lnTo>
                  <a:pt x="6466801" y="0"/>
                </a:lnTo>
                <a:lnTo>
                  <a:pt x="6466801" y="6278676"/>
                </a:lnTo>
                <a:lnTo>
                  <a:pt x="0" y="62786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860710" y="985837"/>
            <a:ext cx="17042466" cy="942975"/>
          </a:xfrm>
          <a:prstGeom prst="rect">
            <a:avLst/>
          </a:prstGeom>
        </p:spPr>
        <p:txBody>
          <a:bodyPr anchor="t" rtlCol="false" tIns="0" lIns="0" bIns="0" rIns="0">
            <a:spAutoFit/>
          </a:bodyPr>
          <a:lstStyle/>
          <a:p>
            <a:pPr algn="ctr" marL="0" indent="0" lvl="0">
              <a:lnSpc>
                <a:spcPts val="7200"/>
              </a:lnSpc>
              <a:spcBef>
                <a:spcPct val="0"/>
              </a:spcBef>
            </a:pPr>
            <a:r>
              <a:rPr lang="en-US" sz="6000">
                <a:solidFill>
                  <a:srgbClr val="873E8A"/>
                </a:solidFill>
                <a:latin typeface="Arimo Bold"/>
              </a:rPr>
              <a:t>Promotores de Salud</a:t>
            </a:r>
            <a:r>
              <a:rPr lang="en-US" sz="6000" strike="noStrike" u="none">
                <a:solidFill>
                  <a:srgbClr val="873E8A"/>
                </a:solidFill>
                <a:latin typeface="Arimo Bold"/>
              </a:rPr>
              <a:t> y Trabajadores Sociales</a:t>
            </a:r>
          </a:p>
        </p:txBody>
      </p:sp>
      <p:sp>
        <p:nvSpPr>
          <p:cNvPr name="TextBox 5" id="5"/>
          <p:cNvSpPr txBox="true"/>
          <p:nvPr/>
        </p:nvSpPr>
        <p:spPr>
          <a:xfrm rot="0">
            <a:off x="7728556" y="2361087"/>
            <a:ext cx="10174620" cy="7458075"/>
          </a:xfrm>
          <a:prstGeom prst="rect">
            <a:avLst/>
          </a:prstGeom>
        </p:spPr>
        <p:txBody>
          <a:bodyPr anchor="t" rtlCol="false" tIns="0" lIns="0" bIns="0" rIns="0">
            <a:spAutoFit/>
          </a:bodyPr>
          <a:lstStyle/>
          <a:p>
            <a:pPr algn="l" marL="626112" indent="-313056" lvl="1">
              <a:lnSpc>
                <a:spcPts val="3480"/>
              </a:lnSpc>
              <a:spcBef>
                <a:spcPct val="0"/>
              </a:spcBef>
              <a:buFont typeface="Arial"/>
              <a:buChar char="•"/>
            </a:pPr>
            <a:r>
              <a:rPr lang="en-US" sz="2900" strike="noStrike" u="none">
                <a:solidFill>
                  <a:srgbClr val="000000"/>
                </a:solidFill>
                <a:latin typeface="Arimo"/>
              </a:rPr>
              <a:t>Los </a:t>
            </a:r>
            <a:r>
              <a:rPr lang="en-US" sz="2900" strike="noStrike" u="none">
                <a:solidFill>
                  <a:srgbClr val="000000"/>
                </a:solidFill>
                <a:latin typeface="Arimo Bold Italics"/>
              </a:rPr>
              <a:t>trabajadores sociales perinatales</a:t>
            </a:r>
            <a:r>
              <a:rPr lang="en-US" sz="2900" strike="noStrike" u="none">
                <a:solidFill>
                  <a:srgbClr val="000000"/>
                </a:solidFill>
                <a:latin typeface="Arimo"/>
              </a:rPr>
              <a:t> trabajan para apoyar a las mujeres y las familias mientras enfrentan desafíos médicos, procesan información compleja sobre embarazos y recién nacidos (desde el nacimiento hasta el año de edad) y acceden a apoyos comunitarios. Los trabajadores sociales perinatales ayudan con la planificación y alimentan la esperanza a medida que las familias avanzan hacia su futuro.</a:t>
            </a:r>
          </a:p>
          <a:p>
            <a:pPr algn="l" marL="626112" indent="-313056" lvl="1">
              <a:lnSpc>
                <a:spcPts val="3480"/>
              </a:lnSpc>
              <a:spcBef>
                <a:spcPct val="0"/>
              </a:spcBef>
              <a:buFont typeface="Arial"/>
              <a:buChar char="•"/>
            </a:pPr>
            <a:r>
              <a:rPr lang="en-US" sz="2900" strike="noStrike" u="none">
                <a:solidFill>
                  <a:srgbClr val="000000"/>
                </a:solidFill>
                <a:latin typeface="Arimo"/>
              </a:rPr>
              <a:t>Los</a:t>
            </a:r>
            <a:r>
              <a:rPr lang="en-US" sz="2900" strike="noStrike" u="none">
                <a:solidFill>
                  <a:srgbClr val="000000"/>
                </a:solidFill>
                <a:latin typeface="Arimo Bold"/>
              </a:rPr>
              <a:t> promotores de salud </a:t>
            </a:r>
            <a:r>
              <a:rPr lang="en-US" sz="2900" strike="noStrike" u="none">
                <a:solidFill>
                  <a:srgbClr val="000000"/>
                </a:solidFill>
                <a:latin typeface="Arimo"/>
              </a:rPr>
              <a:t>identifican a las mujeres embarazadas, ayudan a diagnosticar afecciones existentes y relacionadas con el embarazo, promueven la salud, previenen enfermedades y tratan afecciones de salud menores en mujeres embarazadas, y pueden generar acceso a recursos.</a:t>
            </a:r>
          </a:p>
          <a:p>
            <a:pPr algn="l" marL="626112" indent="-313056" lvl="1">
              <a:lnSpc>
                <a:spcPts val="3480"/>
              </a:lnSpc>
              <a:spcBef>
                <a:spcPct val="0"/>
              </a:spcBef>
              <a:buFont typeface="Arial"/>
              <a:buChar char="•"/>
            </a:pPr>
            <a:r>
              <a:rPr lang="en-US" sz="2900" strike="noStrike" u="none">
                <a:solidFill>
                  <a:srgbClr val="000000"/>
                </a:solidFill>
                <a:latin typeface="Arimo Bold"/>
              </a:rPr>
              <a:t>A veces, el seguro puede cubrir estos costos, pero el departamento local de servicios sociales y de salud puede brindar estos servicios de forma gratuita.</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93887" y="2166803"/>
            <a:ext cx="14500226" cy="5953393"/>
            <a:chOff x="0" y="0"/>
            <a:chExt cx="19333635" cy="7937858"/>
          </a:xfrm>
        </p:grpSpPr>
        <p:pic>
          <p:nvPicPr>
            <p:cNvPr name="Picture 3" id="3"/>
            <p:cNvPicPr>
              <a:picLocks noChangeAspect="true"/>
            </p:cNvPicPr>
            <p:nvPr/>
          </p:nvPicPr>
          <p:blipFill>
            <a:blip r:embed="rId3"/>
            <a:srcRect l="12051" t="15920" r="0" b="29915"/>
            <a:stretch>
              <a:fillRect/>
            </a:stretch>
          </p:blipFill>
          <p:spPr>
            <a:xfrm flipH="true" flipV="false">
              <a:off x="0" y="0"/>
              <a:ext cx="19333635" cy="7937858"/>
            </a:xfrm>
            <a:prstGeom prst="rect">
              <a:avLst/>
            </a:prstGeom>
          </p:spPr>
        </p:pic>
      </p:grpSp>
      <p:grpSp>
        <p:nvGrpSpPr>
          <p:cNvPr name="Group 4" id="4"/>
          <p:cNvGrpSpPr/>
          <p:nvPr/>
        </p:nvGrpSpPr>
        <p:grpSpPr>
          <a:xfrm rot="0">
            <a:off x="1317242" y="5143500"/>
            <a:ext cx="7615975" cy="3773987"/>
            <a:chOff x="0" y="0"/>
            <a:chExt cx="5896657" cy="2922004"/>
          </a:xfrm>
        </p:grpSpPr>
        <p:sp>
          <p:nvSpPr>
            <p:cNvPr name="Freeform 5" id="5"/>
            <p:cNvSpPr/>
            <p:nvPr/>
          </p:nvSpPr>
          <p:spPr>
            <a:xfrm flipH="false" flipV="false" rot="0">
              <a:off x="0" y="0"/>
              <a:ext cx="5896658" cy="2922004"/>
            </a:xfrm>
            <a:custGeom>
              <a:avLst/>
              <a:gdLst/>
              <a:ahLst/>
              <a:cxnLst/>
              <a:rect r="r" b="b" t="t" l="l"/>
              <a:pathLst>
                <a:path h="2922004" w="5896658">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name="Freeform 6" id="6"/>
          <p:cNvSpPr/>
          <p:nvPr/>
        </p:nvSpPr>
        <p:spPr>
          <a:xfrm flipH="false" flipV="false" rot="0">
            <a:off x="-762696" y="-1958315"/>
            <a:ext cx="6338768" cy="4522440"/>
          </a:xfrm>
          <a:custGeom>
            <a:avLst/>
            <a:gdLst/>
            <a:ahLst/>
            <a:cxnLst/>
            <a:rect r="r" b="b" t="t" l="l"/>
            <a:pathLst>
              <a:path h="4522440" w="6338768">
                <a:moveTo>
                  <a:pt x="0" y="0"/>
                </a:moveTo>
                <a:lnTo>
                  <a:pt x="6338769" y="0"/>
                </a:lnTo>
                <a:lnTo>
                  <a:pt x="6338769" y="4522440"/>
                </a:lnTo>
                <a:lnTo>
                  <a:pt x="0" y="45224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3920528" y="5510547"/>
            <a:ext cx="6149935" cy="6215408"/>
          </a:xfrm>
          <a:custGeom>
            <a:avLst/>
            <a:gdLst/>
            <a:ahLst/>
            <a:cxnLst/>
            <a:rect r="r" b="b" t="t" l="l"/>
            <a:pathLst>
              <a:path h="6215408" w="6149935">
                <a:moveTo>
                  <a:pt x="0" y="0"/>
                </a:moveTo>
                <a:lnTo>
                  <a:pt x="6149935" y="0"/>
                </a:lnTo>
                <a:lnTo>
                  <a:pt x="6149935" y="6215408"/>
                </a:lnTo>
                <a:lnTo>
                  <a:pt x="0" y="62154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6185444" y="-251652"/>
            <a:ext cx="2586264" cy="2660915"/>
          </a:xfrm>
          <a:custGeom>
            <a:avLst/>
            <a:gdLst/>
            <a:ahLst/>
            <a:cxnLst/>
            <a:rect r="r" b="b" t="t" l="l"/>
            <a:pathLst>
              <a:path h="2660915" w="2586264">
                <a:moveTo>
                  <a:pt x="0" y="0"/>
                </a:moveTo>
                <a:lnTo>
                  <a:pt x="2586264" y="0"/>
                </a:lnTo>
                <a:lnTo>
                  <a:pt x="2586264" y="2660914"/>
                </a:lnTo>
                <a:lnTo>
                  <a:pt x="0" y="26609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2059953" y="5472447"/>
            <a:ext cx="6531452" cy="2476500"/>
          </a:xfrm>
          <a:prstGeom prst="rect">
            <a:avLst/>
          </a:prstGeom>
        </p:spPr>
        <p:txBody>
          <a:bodyPr anchor="t" rtlCol="false" tIns="0" lIns="0" bIns="0" rIns="0">
            <a:spAutoFit/>
          </a:bodyPr>
          <a:lstStyle/>
          <a:p>
            <a:pPr algn="l">
              <a:lnSpc>
                <a:spcPts val="9600"/>
              </a:lnSpc>
            </a:pPr>
            <a:r>
              <a:rPr lang="en-US" sz="8000">
                <a:solidFill>
                  <a:srgbClr val="493F6B"/>
                </a:solidFill>
                <a:latin typeface="Arimo Bold"/>
              </a:rPr>
              <a:t>MEDICAL COVERAGE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8383CA"/>
        </a:solidFill>
      </p:bgPr>
    </p:bg>
    <p:spTree>
      <p:nvGrpSpPr>
        <p:cNvPr id="1" name=""/>
        <p:cNvGrpSpPr/>
        <p:nvPr/>
      </p:nvGrpSpPr>
      <p:grpSpPr>
        <a:xfrm>
          <a:off x="0" y="0"/>
          <a:ext cx="0" cy="0"/>
          <a:chOff x="0" y="0"/>
          <a:chExt cx="0" cy="0"/>
        </a:xfrm>
      </p:grpSpPr>
      <p:sp>
        <p:nvSpPr>
          <p:cNvPr name="Freeform 2" id="2"/>
          <p:cNvSpPr/>
          <p:nvPr/>
        </p:nvSpPr>
        <p:spPr>
          <a:xfrm flipH="false" flipV="false" rot="0">
            <a:off x="2829949" y="696134"/>
            <a:ext cx="2994969" cy="1359255"/>
          </a:xfrm>
          <a:custGeom>
            <a:avLst/>
            <a:gdLst/>
            <a:ahLst/>
            <a:cxnLst/>
            <a:rect r="r" b="b" t="t" l="l"/>
            <a:pathLst>
              <a:path h="1359255" w="2994969">
                <a:moveTo>
                  <a:pt x="0" y="0"/>
                </a:moveTo>
                <a:lnTo>
                  <a:pt x="2994969" y="0"/>
                </a:lnTo>
                <a:lnTo>
                  <a:pt x="2994969" y="1359255"/>
                </a:lnTo>
                <a:lnTo>
                  <a:pt x="0" y="1359255"/>
                </a:lnTo>
                <a:lnTo>
                  <a:pt x="0" y="0"/>
                </a:lnTo>
                <a:close/>
              </a:path>
            </a:pathLst>
          </a:custGeom>
          <a:blipFill>
            <a:blip r:embed="rId2"/>
            <a:stretch>
              <a:fillRect l="-29191" t="-123643" r="-34570" b="-137188"/>
            </a:stretch>
          </a:blipFill>
        </p:spPr>
      </p:sp>
      <p:sp>
        <p:nvSpPr>
          <p:cNvPr name="Freeform 3" id="3"/>
          <p:cNvSpPr/>
          <p:nvPr/>
        </p:nvSpPr>
        <p:spPr>
          <a:xfrm flipH="false" flipV="false" rot="0">
            <a:off x="10609623" y="539421"/>
            <a:ext cx="4886138" cy="9375702"/>
          </a:xfrm>
          <a:custGeom>
            <a:avLst/>
            <a:gdLst/>
            <a:ahLst/>
            <a:cxnLst/>
            <a:rect r="r" b="b" t="t" l="l"/>
            <a:pathLst>
              <a:path h="9375702" w="4886138">
                <a:moveTo>
                  <a:pt x="0" y="0"/>
                </a:moveTo>
                <a:lnTo>
                  <a:pt x="4886138" y="0"/>
                </a:lnTo>
                <a:lnTo>
                  <a:pt x="4886138" y="9375702"/>
                </a:lnTo>
                <a:lnTo>
                  <a:pt x="0" y="9375702"/>
                </a:lnTo>
                <a:lnTo>
                  <a:pt x="0" y="0"/>
                </a:lnTo>
                <a:close/>
              </a:path>
            </a:pathLst>
          </a:custGeom>
          <a:blipFill>
            <a:blip r:embed="rId3">
              <a:extLst>
                <a:ext uri="{96DAC541-7B7A-43D3-8B79-37D633B846F1}">
                  <asvg:svgBlip xmlns:asvg="http://schemas.microsoft.com/office/drawing/2016/SVG/main" r:embed="rId4"/>
                </a:ext>
              </a:extLst>
            </a:blip>
            <a:stretch>
              <a:fillRect l="-64" t="0" r="-64" b="0"/>
            </a:stretch>
          </a:blipFill>
        </p:spPr>
      </p:sp>
      <p:sp>
        <p:nvSpPr>
          <p:cNvPr name="Freeform 4" id="4"/>
          <p:cNvSpPr/>
          <p:nvPr/>
        </p:nvSpPr>
        <p:spPr>
          <a:xfrm flipH="false" flipV="false" rot="0">
            <a:off x="11200598" y="3473214"/>
            <a:ext cx="3704188" cy="3704188"/>
          </a:xfrm>
          <a:custGeom>
            <a:avLst/>
            <a:gdLst/>
            <a:ahLst/>
            <a:cxnLst/>
            <a:rect r="r" b="b" t="t" l="l"/>
            <a:pathLst>
              <a:path h="3704188" w="3704188">
                <a:moveTo>
                  <a:pt x="0" y="0"/>
                </a:moveTo>
                <a:lnTo>
                  <a:pt x="3704188" y="0"/>
                </a:lnTo>
                <a:lnTo>
                  <a:pt x="3704188" y="3704188"/>
                </a:lnTo>
                <a:lnTo>
                  <a:pt x="0" y="37041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872264" y="8839712"/>
            <a:ext cx="4360856" cy="872171"/>
          </a:xfrm>
          <a:custGeom>
            <a:avLst/>
            <a:gdLst/>
            <a:ahLst/>
            <a:cxnLst/>
            <a:rect r="r" b="b" t="t" l="l"/>
            <a:pathLst>
              <a:path h="872171" w="4360856">
                <a:moveTo>
                  <a:pt x="0" y="0"/>
                </a:moveTo>
                <a:lnTo>
                  <a:pt x="4360856" y="0"/>
                </a:lnTo>
                <a:lnTo>
                  <a:pt x="4360856" y="872172"/>
                </a:lnTo>
                <a:lnTo>
                  <a:pt x="0" y="8721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6" id="6"/>
          <p:cNvGrpSpPr/>
          <p:nvPr/>
        </p:nvGrpSpPr>
        <p:grpSpPr>
          <a:xfrm rot="0">
            <a:off x="10872264" y="7526057"/>
            <a:ext cx="4360856" cy="1450004"/>
            <a:chOff x="0" y="0"/>
            <a:chExt cx="1477311" cy="491212"/>
          </a:xfrm>
        </p:grpSpPr>
        <p:sp>
          <p:nvSpPr>
            <p:cNvPr name="Freeform 7" id="7"/>
            <p:cNvSpPr/>
            <p:nvPr/>
          </p:nvSpPr>
          <p:spPr>
            <a:xfrm flipH="false" flipV="false" rot="0">
              <a:off x="0" y="0"/>
              <a:ext cx="1477311" cy="491212"/>
            </a:xfrm>
            <a:custGeom>
              <a:avLst/>
              <a:gdLst/>
              <a:ahLst/>
              <a:cxnLst/>
              <a:rect r="r" b="b" t="t" l="l"/>
              <a:pathLst>
                <a:path h="491212" w="1477311">
                  <a:moveTo>
                    <a:pt x="0" y="0"/>
                  </a:moveTo>
                  <a:lnTo>
                    <a:pt x="1477311" y="0"/>
                  </a:lnTo>
                  <a:lnTo>
                    <a:pt x="1477311" y="491212"/>
                  </a:lnTo>
                  <a:lnTo>
                    <a:pt x="0" y="491212"/>
                  </a:lnTo>
                  <a:close/>
                </a:path>
              </a:pathLst>
            </a:custGeom>
            <a:solidFill>
              <a:srgbClr val="8383CA"/>
            </a:solidFill>
          </p:spPr>
        </p:sp>
      </p:grpSp>
      <p:grpSp>
        <p:nvGrpSpPr>
          <p:cNvPr name="Group 8" id="8"/>
          <p:cNvGrpSpPr/>
          <p:nvPr/>
        </p:nvGrpSpPr>
        <p:grpSpPr>
          <a:xfrm rot="0">
            <a:off x="3381455" y="4566900"/>
            <a:ext cx="5762545" cy="4293422"/>
            <a:chOff x="0" y="0"/>
            <a:chExt cx="7683393" cy="5724562"/>
          </a:xfrm>
        </p:grpSpPr>
        <p:grpSp>
          <p:nvGrpSpPr>
            <p:cNvPr name="Group 9" id="9"/>
            <p:cNvGrpSpPr/>
            <p:nvPr/>
          </p:nvGrpSpPr>
          <p:grpSpPr>
            <a:xfrm rot="0">
              <a:off x="0" y="0"/>
              <a:ext cx="7455314" cy="804718"/>
              <a:chOff x="0" y="0"/>
              <a:chExt cx="2898818" cy="312895"/>
            </a:xfrm>
          </p:grpSpPr>
          <p:sp>
            <p:nvSpPr>
              <p:cNvPr name="Freeform 10" id="10"/>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1D9BF0"/>
              </a:solidFill>
            </p:spPr>
          </p:sp>
        </p:grpSp>
        <p:grpSp>
          <p:nvGrpSpPr>
            <p:cNvPr name="Group 11" id="11"/>
            <p:cNvGrpSpPr/>
            <p:nvPr/>
          </p:nvGrpSpPr>
          <p:grpSpPr>
            <a:xfrm rot="0">
              <a:off x="0" y="1055952"/>
              <a:ext cx="7455314" cy="804718"/>
              <a:chOff x="0" y="0"/>
              <a:chExt cx="2898818" cy="312895"/>
            </a:xfrm>
          </p:grpSpPr>
          <p:sp>
            <p:nvSpPr>
              <p:cNvPr name="Freeform 12" id="12"/>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1877F2"/>
              </a:solidFill>
            </p:spPr>
          </p:sp>
        </p:grpSp>
        <p:grpSp>
          <p:nvGrpSpPr>
            <p:cNvPr name="Group 13" id="13"/>
            <p:cNvGrpSpPr/>
            <p:nvPr/>
          </p:nvGrpSpPr>
          <p:grpSpPr>
            <a:xfrm rot="0">
              <a:off x="0" y="3117274"/>
              <a:ext cx="7455314" cy="804718"/>
              <a:chOff x="0" y="0"/>
              <a:chExt cx="2898818" cy="312895"/>
            </a:xfrm>
          </p:grpSpPr>
          <p:sp>
            <p:nvSpPr>
              <p:cNvPr name="Freeform 14" id="14"/>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0277B5"/>
              </a:solidFill>
            </p:spPr>
          </p:sp>
        </p:grpSp>
        <p:grpSp>
          <p:nvGrpSpPr>
            <p:cNvPr name="Group 15" id="15"/>
            <p:cNvGrpSpPr/>
            <p:nvPr/>
          </p:nvGrpSpPr>
          <p:grpSpPr>
            <a:xfrm rot="0">
              <a:off x="0" y="2081786"/>
              <a:ext cx="7455314" cy="804718"/>
              <a:chOff x="0" y="0"/>
              <a:chExt cx="2898818" cy="312895"/>
            </a:xfrm>
          </p:grpSpPr>
          <p:sp>
            <p:nvSpPr>
              <p:cNvPr name="Freeform 16" id="16"/>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BF348F"/>
              </a:solidFill>
            </p:spPr>
          </p:sp>
        </p:grpSp>
        <p:sp>
          <p:nvSpPr>
            <p:cNvPr name="Freeform 17" id="17"/>
            <p:cNvSpPr/>
            <p:nvPr/>
          </p:nvSpPr>
          <p:spPr>
            <a:xfrm flipH="false" flipV="false" rot="0">
              <a:off x="190104" y="26132"/>
              <a:ext cx="776716" cy="776716"/>
            </a:xfrm>
            <a:custGeom>
              <a:avLst/>
              <a:gdLst/>
              <a:ahLst/>
              <a:cxnLst/>
              <a:rect r="r" b="b" t="t" l="l"/>
              <a:pathLst>
                <a:path h="776716" w="776716">
                  <a:moveTo>
                    <a:pt x="0" y="0"/>
                  </a:moveTo>
                  <a:lnTo>
                    <a:pt x="776715" y="0"/>
                  </a:lnTo>
                  <a:lnTo>
                    <a:pt x="776715" y="776716"/>
                  </a:lnTo>
                  <a:lnTo>
                    <a:pt x="0" y="7767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0">
              <a:off x="216581" y="1103814"/>
              <a:ext cx="750239" cy="750239"/>
            </a:xfrm>
            <a:custGeom>
              <a:avLst/>
              <a:gdLst/>
              <a:ahLst/>
              <a:cxnLst/>
              <a:rect r="r" b="b" t="t" l="l"/>
              <a:pathLst>
                <a:path h="750239" w="750239">
                  <a:moveTo>
                    <a:pt x="0" y="0"/>
                  </a:moveTo>
                  <a:lnTo>
                    <a:pt x="750238" y="0"/>
                  </a:lnTo>
                  <a:lnTo>
                    <a:pt x="750238" y="750239"/>
                  </a:lnTo>
                  <a:lnTo>
                    <a:pt x="0" y="75023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0">
              <a:off x="223102" y="2137309"/>
              <a:ext cx="710719" cy="710719"/>
            </a:xfrm>
            <a:custGeom>
              <a:avLst/>
              <a:gdLst/>
              <a:ahLst/>
              <a:cxnLst/>
              <a:rect r="r" b="b" t="t" l="l"/>
              <a:pathLst>
                <a:path h="710719" w="710719">
                  <a:moveTo>
                    <a:pt x="0" y="0"/>
                  </a:moveTo>
                  <a:lnTo>
                    <a:pt x="710719" y="0"/>
                  </a:lnTo>
                  <a:lnTo>
                    <a:pt x="710719" y="710719"/>
                  </a:lnTo>
                  <a:lnTo>
                    <a:pt x="0" y="710719"/>
                  </a:lnTo>
                  <a:lnTo>
                    <a:pt x="0" y="0"/>
                  </a:lnTo>
                  <a:close/>
                </a:path>
              </a:pathLst>
            </a:custGeom>
            <a:blipFill>
              <a:blip r:embed="rId13"/>
              <a:stretch>
                <a:fillRect l="0" t="0" r="0" b="0"/>
              </a:stretch>
            </a:blipFill>
          </p:spPr>
        </p:sp>
        <p:sp>
          <p:nvSpPr>
            <p:cNvPr name="Freeform 20" id="20"/>
            <p:cNvSpPr/>
            <p:nvPr/>
          </p:nvSpPr>
          <p:spPr>
            <a:xfrm flipH="false" flipV="false" rot="0">
              <a:off x="190104" y="3218684"/>
              <a:ext cx="655855" cy="655855"/>
            </a:xfrm>
            <a:custGeom>
              <a:avLst/>
              <a:gdLst/>
              <a:ahLst/>
              <a:cxnLst/>
              <a:rect r="r" b="b" t="t" l="l"/>
              <a:pathLst>
                <a:path h="655855" w="655855">
                  <a:moveTo>
                    <a:pt x="0" y="0"/>
                  </a:moveTo>
                  <a:lnTo>
                    <a:pt x="655854" y="0"/>
                  </a:lnTo>
                  <a:lnTo>
                    <a:pt x="655854" y="655854"/>
                  </a:lnTo>
                  <a:lnTo>
                    <a:pt x="0" y="6558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21" id="21"/>
            <p:cNvGrpSpPr/>
            <p:nvPr/>
          </p:nvGrpSpPr>
          <p:grpSpPr>
            <a:xfrm rot="0">
              <a:off x="0" y="4108033"/>
              <a:ext cx="7452500" cy="714071"/>
              <a:chOff x="0" y="0"/>
              <a:chExt cx="1290131" cy="123616"/>
            </a:xfrm>
          </p:grpSpPr>
          <p:sp>
            <p:nvSpPr>
              <p:cNvPr name="Freeform 22" id="22"/>
              <p:cNvSpPr/>
              <p:nvPr/>
            </p:nvSpPr>
            <p:spPr>
              <a:xfrm flipH="false" flipV="false" rot="0">
                <a:off x="0" y="0"/>
                <a:ext cx="1290131" cy="123616"/>
              </a:xfrm>
              <a:custGeom>
                <a:avLst/>
                <a:gdLst/>
                <a:ahLst/>
                <a:cxnLst/>
                <a:rect r="r" b="b" t="t" l="l"/>
                <a:pathLst>
                  <a:path h="123616" w="1290131">
                    <a:moveTo>
                      <a:pt x="0" y="0"/>
                    </a:moveTo>
                    <a:lnTo>
                      <a:pt x="1290131" y="0"/>
                    </a:lnTo>
                    <a:lnTo>
                      <a:pt x="1290131" y="123616"/>
                    </a:lnTo>
                    <a:lnTo>
                      <a:pt x="0" y="123616"/>
                    </a:lnTo>
                    <a:close/>
                  </a:path>
                </a:pathLst>
              </a:custGeom>
              <a:solidFill>
                <a:srgbClr val="000000"/>
              </a:solidFill>
            </p:spPr>
          </p:sp>
          <p:sp>
            <p:nvSpPr>
              <p:cNvPr name="TextBox 23" id="23"/>
              <p:cNvSpPr txBox="true"/>
              <p:nvPr/>
            </p:nvSpPr>
            <p:spPr>
              <a:xfrm>
                <a:off x="0" y="-28575"/>
                <a:ext cx="1290131" cy="152191"/>
              </a:xfrm>
              <a:prstGeom prst="rect">
                <a:avLst/>
              </a:prstGeom>
            </p:spPr>
            <p:txBody>
              <a:bodyPr anchor="ctr" rtlCol="false" tIns="50800" lIns="50800" bIns="50800" rIns="50800"/>
              <a:lstStyle/>
              <a:p>
                <a:pPr algn="ctr">
                  <a:lnSpc>
                    <a:spcPts val="4324"/>
                  </a:lnSpc>
                </a:pPr>
              </a:p>
            </p:txBody>
          </p:sp>
        </p:grpSp>
        <p:sp>
          <p:nvSpPr>
            <p:cNvPr name="Freeform 24" id="24"/>
            <p:cNvSpPr/>
            <p:nvPr/>
          </p:nvSpPr>
          <p:spPr>
            <a:xfrm flipH="false" flipV="false" rot="0">
              <a:off x="142772" y="4085082"/>
              <a:ext cx="737022" cy="737022"/>
            </a:xfrm>
            <a:custGeom>
              <a:avLst/>
              <a:gdLst/>
              <a:ahLst/>
              <a:cxnLst/>
              <a:rect r="r" b="b" t="t" l="l"/>
              <a:pathLst>
                <a:path h="737022" w="737022">
                  <a:moveTo>
                    <a:pt x="0" y="0"/>
                  </a:moveTo>
                  <a:lnTo>
                    <a:pt x="737022" y="0"/>
                  </a:lnTo>
                  <a:lnTo>
                    <a:pt x="737022" y="737022"/>
                  </a:lnTo>
                  <a:lnTo>
                    <a:pt x="0" y="737022"/>
                  </a:lnTo>
                  <a:lnTo>
                    <a:pt x="0" y="0"/>
                  </a:lnTo>
                  <a:close/>
                </a:path>
              </a:pathLst>
            </a:custGeom>
            <a:blipFill>
              <a:blip r:embed="rId16"/>
              <a:stretch>
                <a:fillRect l="0" t="0" r="0" b="0"/>
              </a:stretch>
            </a:blipFill>
          </p:spPr>
        </p:sp>
        <p:grpSp>
          <p:nvGrpSpPr>
            <p:cNvPr name="Group 25" id="25"/>
            <p:cNvGrpSpPr/>
            <p:nvPr/>
          </p:nvGrpSpPr>
          <p:grpSpPr>
            <a:xfrm rot="0">
              <a:off x="0" y="5010491"/>
              <a:ext cx="7452500" cy="714071"/>
              <a:chOff x="0" y="0"/>
              <a:chExt cx="1290131" cy="123616"/>
            </a:xfrm>
          </p:grpSpPr>
          <p:sp>
            <p:nvSpPr>
              <p:cNvPr name="Freeform 26" id="26"/>
              <p:cNvSpPr/>
              <p:nvPr/>
            </p:nvSpPr>
            <p:spPr>
              <a:xfrm flipH="false" flipV="false" rot="0">
                <a:off x="0" y="0"/>
                <a:ext cx="1290131" cy="123616"/>
              </a:xfrm>
              <a:custGeom>
                <a:avLst/>
                <a:gdLst/>
                <a:ahLst/>
                <a:cxnLst/>
                <a:rect r="r" b="b" t="t" l="l"/>
                <a:pathLst>
                  <a:path h="123616" w="1290131">
                    <a:moveTo>
                      <a:pt x="0" y="0"/>
                    </a:moveTo>
                    <a:lnTo>
                      <a:pt x="1290131" y="0"/>
                    </a:lnTo>
                    <a:lnTo>
                      <a:pt x="1290131" y="123616"/>
                    </a:lnTo>
                    <a:lnTo>
                      <a:pt x="0" y="123616"/>
                    </a:lnTo>
                    <a:close/>
                  </a:path>
                </a:pathLst>
              </a:custGeom>
              <a:solidFill>
                <a:srgbClr val="19D860"/>
              </a:solidFill>
            </p:spPr>
          </p:sp>
          <p:sp>
            <p:nvSpPr>
              <p:cNvPr name="TextBox 27" id="27"/>
              <p:cNvSpPr txBox="true"/>
              <p:nvPr/>
            </p:nvSpPr>
            <p:spPr>
              <a:xfrm>
                <a:off x="0" y="-28575"/>
                <a:ext cx="1290131" cy="152191"/>
              </a:xfrm>
              <a:prstGeom prst="rect">
                <a:avLst/>
              </a:prstGeom>
            </p:spPr>
            <p:txBody>
              <a:bodyPr anchor="ctr" rtlCol="false" tIns="50800" lIns="50800" bIns="50800" rIns="50800"/>
              <a:lstStyle/>
              <a:p>
                <a:pPr algn="ctr">
                  <a:lnSpc>
                    <a:spcPts val="4324"/>
                  </a:lnSpc>
                </a:pPr>
              </a:p>
            </p:txBody>
          </p:sp>
        </p:grpSp>
        <p:sp>
          <p:nvSpPr>
            <p:cNvPr name="Freeform 28" id="28"/>
            <p:cNvSpPr/>
            <p:nvPr/>
          </p:nvSpPr>
          <p:spPr>
            <a:xfrm flipH="false" flipV="false" rot="0">
              <a:off x="142772" y="5025375"/>
              <a:ext cx="662898" cy="684303"/>
            </a:xfrm>
            <a:custGeom>
              <a:avLst/>
              <a:gdLst/>
              <a:ahLst/>
              <a:cxnLst/>
              <a:rect r="r" b="b" t="t" l="l"/>
              <a:pathLst>
                <a:path h="684303" w="662898">
                  <a:moveTo>
                    <a:pt x="0" y="0"/>
                  </a:moveTo>
                  <a:lnTo>
                    <a:pt x="662897" y="0"/>
                  </a:lnTo>
                  <a:lnTo>
                    <a:pt x="662897" y="684303"/>
                  </a:lnTo>
                  <a:lnTo>
                    <a:pt x="0" y="684303"/>
                  </a:lnTo>
                  <a:lnTo>
                    <a:pt x="0" y="0"/>
                  </a:lnTo>
                  <a:close/>
                </a:path>
              </a:pathLst>
            </a:custGeom>
            <a:blipFill>
              <a:blip r:embed="rId17"/>
              <a:stretch>
                <a:fillRect l="0" t="0" r="0" b="0"/>
              </a:stretch>
            </a:blipFill>
          </p:spPr>
        </p:sp>
        <p:sp>
          <p:nvSpPr>
            <p:cNvPr name="TextBox 29" id="29"/>
            <p:cNvSpPr txBox="true"/>
            <p:nvPr/>
          </p:nvSpPr>
          <p:spPr>
            <a:xfrm rot="0">
              <a:off x="1546059" y="238837"/>
              <a:ext cx="4902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Twitter @cshmd_</a:t>
              </a:r>
            </a:p>
          </p:txBody>
        </p:sp>
        <p:sp>
          <p:nvSpPr>
            <p:cNvPr name="TextBox 30" id="30"/>
            <p:cNvSpPr txBox="true"/>
            <p:nvPr/>
          </p:nvSpPr>
          <p:spPr>
            <a:xfrm rot="0">
              <a:off x="1546059" y="1282658"/>
              <a:ext cx="6093812"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Facebook @coachingsaludholistica</a:t>
              </a:r>
            </a:p>
          </p:txBody>
        </p:sp>
        <p:sp>
          <p:nvSpPr>
            <p:cNvPr name="TextBox 31" id="31"/>
            <p:cNvSpPr txBox="true"/>
            <p:nvPr/>
          </p:nvSpPr>
          <p:spPr>
            <a:xfrm rot="0">
              <a:off x="1546059" y="2317015"/>
              <a:ext cx="613733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Instagram @coachingsaludholistica</a:t>
              </a:r>
            </a:p>
          </p:txBody>
        </p:sp>
        <p:sp>
          <p:nvSpPr>
            <p:cNvPr name="TextBox 32" id="32"/>
            <p:cNvSpPr txBox="true"/>
            <p:nvPr/>
          </p:nvSpPr>
          <p:spPr>
            <a:xfrm rot="0">
              <a:off x="1546059" y="3343980"/>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LinkedIn Coaching Salud Holistica</a:t>
              </a:r>
            </a:p>
          </p:txBody>
        </p:sp>
        <p:sp>
          <p:nvSpPr>
            <p:cNvPr name="TextBox 33" id="33"/>
            <p:cNvSpPr txBox="true"/>
            <p:nvPr/>
          </p:nvSpPr>
          <p:spPr>
            <a:xfrm rot="0">
              <a:off x="1546059" y="4277940"/>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TikTok @coachingsaludholistica</a:t>
              </a:r>
            </a:p>
          </p:txBody>
        </p:sp>
        <p:sp>
          <p:nvSpPr>
            <p:cNvPr name="TextBox 34" id="34"/>
            <p:cNvSpPr txBox="true"/>
            <p:nvPr/>
          </p:nvSpPr>
          <p:spPr>
            <a:xfrm rot="0">
              <a:off x="1546059" y="5191873"/>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Spotify Coaching Salud Holistica</a:t>
              </a:r>
            </a:p>
          </p:txBody>
        </p:sp>
      </p:grpSp>
      <p:sp>
        <p:nvSpPr>
          <p:cNvPr name="Freeform 35" id="35"/>
          <p:cNvSpPr/>
          <p:nvPr/>
        </p:nvSpPr>
        <p:spPr>
          <a:xfrm flipH="false" flipV="false" rot="0">
            <a:off x="11362780" y="3635396"/>
            <a:ext cx="3379824" cy="3379824"/>
          </a:xfrm>
          <a:custGeom>
            <a:avLst/>
            <a:gdLst/>
            <a:ahLst/>
            <a:cxnLst/>
            <a:rect r="r" b="b" t="t" l="l"/>
            <a:pathLst>
              <a:path h="3379824" w="3379824">
                <a:moveTo>
                  <a:pt x="0" y="0"/>
                </a:moveTo>
                <a:lnTo>
                  <a:pt x="3379824" y="0"/>
                </a:lnTo>
                <a:lnTo>
                  <a:pt x="3379824" y="3379824"/>
                </a:lnTo>
                <a:lnTo>
                  <a:pt x="0" y="3379824"/>
                </a:lnTo>
                <a:lnTo>
                  <a:pt x="0" y="0"/>
                </a:lnTo>
                <a:close/>
              </a:path>
            </a:pathLst>
          </a:custGeom>
          <a:blipFill>
            <a:blip r:embed="rId18"/>
            <a:stretch>
              <a:fillRect l="0" t="0" r="0" b="0"/>
            </a:stretch>
          </a:blipFill>
        </p:spPr>
      </p:sp>
      <p:sp>
        <p:nvSpPr>
          <p:cNvPr name="TextBox 36" id="36"/>
          <p:cNvSpPr txBox="true"/>
          <p:nvPr/>
        </p:nvSpPr>
        <p:spPr>
          <a:xfrm rot="0">
            <a:off x="2642047" y="2635975"/>
            <a:ext cx="7783264" cy="895604"/>
          </a:xfrm>
          <a:prstGeom prst="rect">
            <a:avLst/>
          </a:prstGeom>
        </p:spPr>
        <p:txBody>
          <a:bodyPr anchor="t" rtlCol="false" tIns="0" lIns="0" bIns="0" rIns="0">
            <a:spAutoFit/>
          </a:bodyPr>
          <a:lstStyle/>
          <a:p>
            <a:pPr algn="ctr">
              <a:lnSpc>
                <a:spcPts val="6633"/>
              </a:lnSpc>
            </a:pPr>
            <a:r>
              <a:rPr lang="en-US" sz="6982" spc="-272">
                <a:solidFill>
                  <a:srgbClr val="F6FCFF"/>
                </a:solidFill>
                <a:latin typeface="League Spartan"/>
              </a:rPr>
              <a:t>Follow Us Online!</a:t>
            </a:r>
          </a:p>
        </p:txBody>
      </p:sp>
      <p:sp>
        <p:nvSpPr>
          <p:cNvPr name="TextBox 37" id="37"/>
          <p:cNvSpPr txBox="true"/>
          <p:nvPr/>
        </p:nvSpPr>
        <p:spPr>
          <a:xfrm rot="0">
            <a:off x="2829949" y="3778528"/>
            <a:ext cx="6953528" cy="605686"/>
          </a:xfrm>
          <a:prstGeom prst="rect">
            <a:avLst/>
          </a:prstGeom>
        </p:spPr>
        <p:txBody>
          <a:bodyPr anchor="t" rtlCol="false" tIns="0" lIns="0" bIns="0" rIns="0">
            <a:spAutoFit/>
          </a:bodyPr>
          <a:lstStyle/>
          <a:p>
            <a:pPr algn="ctr">
              <a:lnSpc>
                <a:spcPts val="2502"/>
              </a:lnSpc>
            </a:pPr>
            <a:r>
              <a:rPr lang="en-US" sz="1924" spc="96">
                <a:solidFill>
                  <a:srgbClr val="F6FCFF"/>
                </a:solidFill>
                <a:latin typeface="Quicksand Medium"/>
              </a:rPr>
              <a:t>Let's connect for our latest news and updates on resources and events.</a:t>
            </a:r>
          </a:p>
        </p:txBody>
      </p:sp>
      <p:sp>
        <p:nvSpPr>
          <p:cNvPr name="TextBox 38" id="38"/>
          <p:cNvSpPr txBox="true"/>
          <p:nvPr/>
        </p:nvSpPr>
        <p:spPr>
          <a:xfrm rot="0">
            <a:off x="11200598" y="1148244"/>
            <a:ext cx="3704188" cy="1804765"/>
          </a:xfrm>
          <a:prstGeom prst="rect">
            <a:avLst/>
          </a:prstGeom>
        </p:spPr>
        <p:txBody>
          <a:bodyPr anchor="t" rtlCol="false" tIns="0" lIns="0" bIns="0" rIns="0">
            <a:spAutoFit/>
          </a:bodyPr>
          <a:lstStyle/>
          <a:p>
            <a:pPr algn="ctr">
              <a:lnSpc>
                <a:spcPts val="4749"/>
              </a:lnSpc>
            </a:pPr>
            <a:r>
              <a:rPr lang="en-US" sz="3924">
                <a:solidFill>
                  <a:srgbClr val="FFFFFF"/>
                </a:solidFill>
                <a:latin typeface="Montserrat Bold"/>
              </a:rPr>
              <a:t>RESOURCES</a:t>
            </a:r>
          </a:p>
          <a:p>
            <a:pPr algn="ctr">
              <a:lnSpc>
                <a:spcPts val="4749"/>
              </a:lnSpc>
            </a:pPr>
          </a:p>
          <a:p>
            <a:pPr algn="ctr">
              <a:lnSpc>
                <a:spcPts val="4749"/>
              </a:lnSpc>
            </a:pPr>
            <a:r>
              <a:rPr lang="en-US" sz="3924">
                <a:solidFill>
                  <a:srgbClr val="FFFFFF"/>
                </a:solidFill>
                <a:latin typeface="Montserrat Bold"/>
              </a:rPr>
              <a:t>RECURSOS</a:t>
            </a:r>
          </a:p>
        </p:txBody>
      </p:sp>
      <p:sp>
        <p:nvSpPr>
          <p:cNvPr name="TextBox 39" id="39"/>
          <p:cNvSpPr txBox="true"/>
          <p:nvPr/>
        </p:nvSpPr>
        <p:spPr>
          <a:xfrm rot="0">
            <a:off x="11030547" y="7585512"/>
            <a:ext cx="4044290" cy="2035180"/>
          </a:xfrm>
          <a:prstGeom prst="rect">
            <a:avLst/>
          </a:prstGeom>
        </p:spPr>
        <p:txBody>
          <a:bodyPr anchor="t" rtlCol="false" tIns="0" lIns="0" bIns="0" rIns="0">
            <a:spAutoFit/>
          </a:bodyPr>
          <a:lstStyle/>
          <a:p>
            <a:pPr algn="ctr">
              <a:lnSpc>
                <a:spcPts val="2822"/>
              </a:lnSpc>
            </a:pPr>
            <a:r>
              <a:rPr lang="en-US" sz="2016">
                <a:solidFill>
                  <a:srgbClr val="FFFFFF"/>
                </a:solidFill>
                <a:latin typeface="Montserrat Semi-Bold"/>
              </a:rPr>
              <a:t>OPEN YOUR PHONE CAMERA AND SCAN THIS QR CODE.</a:t>
            </a:r>
          </a:p>
          <a:p>
            <a:pPr algn="ctr">
              <a:lnSpc>
                <a:spcPts val="2822"/>
              </a:lnSpc>
            </a:pPr>
          </a:p>
          <a:p>
            <a:pPr algn="ctr">
              <a:lnSpc>
                <a:spcPts val="2822"/>
              </a:lnSpc>
            </a:pPr>
            <a:r>
              <a:rPr lang="en-US" sz="2016">
                <a:solidFill>
                  <a:srgbClr val="FFFFFF"/>
                </a:solidFill>
                <a:latin typeface="Montserrat Semi-Bold"/>
              </a:rPr>
              <a:t>ABRE LA CÁMARA DE TU TELÉFONO Y ESCANEA ESTE CÓDIGO QR.</a:t>
            </a:r>
          </a:p>
        </p:txBody>
      </p:sp>
      <p:sp>
        <p:nvSpPr>
          <p:cNvPr name="TextBox 40" id="40"/>
          <p:cNvSpPr txBox="true"/>
          <p:nvPr/>
        </p:nvSpPr>
        <p:spPr>
          <a:xfrm rot="0">
            <a:off x="3381455" y="9099886"/>
            <a:ext cx="5590220" cy="567692"/>
          </a:xfrm>
          <a:prstGeom prst="rect">
            <a:avLst/>
          </a:prstGeom>
        </p:spPr>
        <p:txBody>
          <a:bodyPr anchor="t" rtlCol="false" tIns="0" lIns="0" bIns="0" rIns="0">
            <a:spAutoFit/>
          </a:bodyPr>
          <a:lstStyle/>
          <a:p>
            <a:pPr algn="ctr">
              <a:lnSpc>
                <a:spcPts val="2340"/>
              </a:lnSpc>
            </a:pPr>
            <a:r>
              <a:rPr lang="en-US" sz="1800" spc="90">
                <a:solidFill>
                  <a:srgbClr val="FFFFFF"/>
                </a:solidFill>
                <a:latin typeface="Aileron"/>
              </a:rPr>
              <a:t>Email: jhoselyn@coachingsaludholistica.org</a:t>
            </a:r>
          </a:p>
          <a:p>
            <a:pPr algn="ctr">
              <a:lnSpc>
                <a:spcPts val="2340"/>
              </a:lnSpc>
            </a:pPr>
            <a:r>
              <a:rPr lang="en-US" sz="1800" spc="90">
                <a:solidFill>
                  <a:srgbClr val="FFFFFF"/>
                </a:solidFill>
                <a:latin typeface="Aileron Bold"/>
              </a:rPr>
              <a:t>Website: www.coachingsaludholistica.com </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93887" y="2166803"/>
            <a:ext cx="14500226" cy="5953393"/>
            <a:chOff x="0" y="0"/>
            <a:chExt cx="19333635" cy="7937858"/>
          </a:xfrm>
        </p:grpSpPr>
        <p:pic>
          <p:nvPicPr>
            <p:cNvPr name="Picture 3" id="3"/>
            <p:cNvPicPr>
              <a:picLocks noChangeAspect="true"/>
            </p:cNvPicPr>
            <p:nvPr/>
          </p:nvPicPr>
          <p:blipFill>
            <a:blip r:embed="rId3"/>
            <a:srcRect l="12051" t="15920" r="0" b="29915"/>
            <a:stretch>
              <a:fillRect/>
            </a:stretch>
          </p:blipFill>
          <p:spPr>
            <a:xfrm flipH="true" flipV="false">
              <a:off x="0" y="0"/>
              <a:ext cx="19333635" cy="7937858"/>
            </a:xfrm>
            <a:prstGeom prst="rect">
              <a:avLst/>
            </a:prstGeom>
          </p:spPr>
        </p:pic>
      </p:grpSp>
      <p:grpSp>
        <p:nvGrpSpPr>
          <p:cNvPr name="Group 4" id="4"/>
          <p:cNvGrpSpPr/>
          <p:nvPr/>
        </p:nvGrpSpPr>
        <p:grpSpPr>
          <a:xfrm rot="0">
            <a:off x="1317242" y="5143500"/>
            <a:ext cx="7615975" cy="3773987"/>
            <a:chOff x="0" y="0"/>
            <a:chExt cx="5896657" cy="2922004"/>
          </a:xfrm>
        </p:grpSpPr>
        <p:sp>
          <p:nvSpPr>
            <p:cNvPr name="Freeform 5" id="5"/>
            <p:cNvSpPr/>
            <p:nvPr/>
          </p:nvSpPr>
          <p:spPr>
            <a:xfrm flipH="false" flipV="false" rot="0">
              <a:off x="0" y="0"/>
              <a:ext cx="5896658" cy="2922004"/>
            </a:xfrm>
            <a:custGeom>
              <a:avLst/>
              <a:gdLst/>
              <a:ahLst/>
              <a:cxnLst/>
              <a:rect r="r" b="b" t="t" l="l"/>
              <a:pathLst>
                <a:path h="2922004" w="5896658">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name="Freeform 6" id="6"/>
          <p:cNvSpPr/>
          <p:nvPr/>
        </p:nvSpPr>
        <p:spPr>
          <a:xfrm flipH="false" flipV="false" rot="0">
            <a:off x="-762696" y="-1958315"/>
            <a:ext cx="6338768" cy="4522440"/>
          </a:xfrm>
          <a:custGeom>
            <a:avLst/>
            <a:gdLst/>
            <a:ahLst/>
            <a:cxnLst/>
            <a:rect r="r" b="b" t="t" l="l"/>
            <a:pathLst>
              <a:path h="4522440" w="6338768">
                <a:moveTo>
                  <a:pt x="0" y="0"/>
                </a:moveTo>
                <a:lnTo>
                  <a:pt x="6338769" y="0"/>
                </a:lnTo>
                <a:lnTo>
                  <a:pt x="6338769" y="4522440"/>
                </a:lnTo>
                <a:lnTo>
                  <a:pt x="0" y="45224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3920528" y="5510547"/>
            <a:ext cx="6149935" cy="6215408"/>
          </a:xfrm>
          <a:custGeom>
            <a:avLst/>
            <a:gdLst/>
            <a:ahLst/>
            <a:cxnLst/>
            <a:rect r="r" b="b" t="t" l="l"/>
            <a:pathLst>
              <a:path h="6215408" w="6149935">
                <a:moveTo>
                  <a:pt x="0" y="0"/>
                </a:moveTo>
                <a:lnTo>
                  <a:pt x="6149935" y="0"/>
                </a:lnTo>
                <a:lnTo>
                  <a:pt x="6149935" y="6215408"/>
                </a:lnTo>
                <a:lnTo>
                  <a:pt x="0" y="62154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6185444" y="-251652"/>
            <a:ext cx="2586264" cy="2660915"/>
          </a:xfrm>
          <a:custGeom>
            <a:avLst/>
            <a:gdLst/>
            <a:ahLst/>
            <a:cxnLst/>
            <a:rect r="r" b="b" t="t" l="l"/>
            <a:pathLst>
              <a:path h="2660915" w="2586264">
                <a:moveTo>
                  <a:pt x="0" y="0"/>
                </a:moveTo>
                <a:lnTo>
                  <a:pt x="2586264" y="0"/>
                </a:lnTo>
                <a:lnTo>
                  <a:pt x="2586264" y="2660914"/>
                </a:lnTo>
                <a:lnTo>
                  <a:pt x="0" y="26609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2059953" y="5472447"/>
            <a:ext cx="6531452" cy="2476500"/>
          </a:xfrm>
          <a:prstGeom prst="rect">
            <a:avLst/>
          </a:prstGeom>
        </p:spPr>
        <p:txBody>
          <a:bodyPr anchor="t" rtlCol="false" tIns="0" lIns="0" bIns="0" rIns="0">
            <a:spAutoFit/>
          </a:bodyPr>
          <a:lstStyle/>
          <a:p>
            <a:pPr algn="l" marL="0" indent="0" lvl="1">
              <a:lnSpc>
                <a:spcPts val="9600"/>
              </a:lnSpc>
              <a:spcBef>
                <a:spcPct val="0"/>
              </a:spcBef>
            </a:pPr>
            <a:r>
              <a:rPr lang="en-US" sz="8000" strike="noStrike" u="none">
                <a:solidFill>
                  <a:srgbClr val="493F6B"/>
                </a:solidFill>
                <a:latin typeface="Arimo Bold"/>
              </a:rPr>
              <a:t>COBERTURA MÉDICA</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874632" y="5216427"/>
            <a:ext cx="6354903" cy="4114800"/>
          </a:xfrm>
          <a:custGeom>
            <a:avLst/>
            <a:gdLst/>
            <a:ahLst/>
            <a:cxnLst/>
            <a:rect r="r" b="b" t="t" l="l"/>
            <a:pathLst>
              <a:path h="4114800" w="6354903">
                <a:moveTo>
                  <a:pt x="0" y="0"/>
                </a:moveTo>
                <a:lnTo>
                  <a:pt x="6354903" y="0"/>
                </a:lnTo>
                <a:lnTo>
                  <a:pt x="63549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82097" y="1558993"/>
            <a:ext cx="15097503" cy="889621"/>
          </a:xfrm>
          <a:prstGeom prst="rect">
            <a:avLst/>
          </a:prstGeom>
        </p:spPr>
        <p:txBody>
          <a:bodyPr anchor="t" rtlCol="false" tIns="0" lIns="0" bIns="0" rIns="0">
            <a:spAutoFit/>
          </a:bodyPr>
          <a:lstStyle/>
          <a:p>
            <a:pPr algn="l" marL="0" indent="0" lvl="0">
              <a:lnSpc>
                <a:spcPts val="6718"/>
              </a:lnSpc>
              <a:spcBef>
                <a:spcPct val="0"/>
              </a:spcBef>
            </a:pPr>
            <a:r>
              <a:rPr lang="en-US" sz="5998" strike="noStrike" u="none">
                <a:solidFill>
                  <a:srgbClr val="873E8A"/>
                </a:solidFill>
                <a:latin typeface="Arimo Bold"/>
              </a:rPr>
              <a:t>"I'M PREGNANT, NOW WHAT?"</a:t>
            </a:r>
          </a:p>
        </p:txBody>
      </p:sp>
      <p:sp>
        <p:nvSpPr>
          <p:cNvPr name="TextBox 4" id="4"/>
          <p:cNvSpPr txBox="true"/>
          <p:nvPr/>
        </p:nvSpPr>
        <p:spPr>
          <a:xfrm rot="0">
            <a:off x="1784181" y="3383884"/>
            <a:ext cx="6980374" cy="775335"/>
          </a:xfrm>
          <a:prstGeom prst="rect">
            <a:avLst/>
          </a:prstGeom>
        </p:spPr>
        <p:txBody>
          <a:bodyPr anchor="t" rtlCol="false" tIns="0" lIns="0" bIns="0" rIns="0">
            <a:spAutoFit/>
          </a:bodyPr>
          <a:lstStyle/>
          <a:p>
            <a:pPr algn="l" marL="0" indent="0" lvl="0">
              <a:lnSpc>
                <a:spcPts val="2940"/>
              </a:lnSpc>
              <a:spcBef>
                <a:spcPct val="0"/>
              </a:spcBef>
            </a:pPr>
            <a:r>
              <a:rPr lang="en-US" sz="2100" strike="noStrike" u="none">
                <a:solidFill>
                  <a:srgbClr val="493F6B"/>
                </a:solidFill>
                <a:latin typeface="Arial"/>
              </a:rPr>
              <a:t>Keep track of how far along you are to your best ability – when was your last period?</a:t>
            </a:r>
          </a:p>
        </p:txBody>
      </p:sp>
      <p:sp>
        <p:nvSpPr>
          <p:cNvPr name="TextBox 5" id="5"/>
          <p:cNvSpPr txBox="true"/>
          <p:nvPr/>
        </p:nvSpPr>
        <p:spPr>
          <a:xfrm rot="0">
            <a:off x="1784181" y="2912079"/>
            <a:ext cx="4220501" cy="500380"/>
          </a:xfrm>
          <a:prstGeom prst="rect">
            <a:avLst/>
          </a:prstGeom>
        </p:spPr>
        <p:txBody>
          <a:bodyPr anchor="t" rtlCol="false" tIns="0" lIns="0" bIns="0" rIns="0">
            <a:spAutoFit/>
          </a:bodyPr>
          <a:lstStyle/>
          <a:p>
            <a:pPr algn="l" marL="0" indent="0" lvl="0">
              <a:lnSpc>
                <a:spcPts val="3919"/>
              </a:lnSpc>
              <a:spcBef>
                <a:spcPct val="0"/>
              </a:spcBef>
            </a:pPr>
            <a:r>
              <a:rPr lang="en-US" sz="2799" strike="noStrike" u="none">
                <a:solidFill>
                  <a:srgbClr val="493F6B"/>
                </a:solidFill>
                <a:latin typeface="Arimo Bold"/>
              </a:rPr>
              <a:t>STEP ONE</a:t>
            </a:r>
          </a:p>
        </p:txBody>
      </p:sp>
      <p:sp>
        <p:nvSpPr>
          <p:cNvPr name="TextBox 6" id="6"/>
          <p:cNvSpPr txBox="true"/>
          <p:nvPr/>
        </p:nvSpPr>
        <p:spPr>
          <a:xfrm rot="0">
            <a:off x="1784181" y="4905868"/>
            <a:ext cx="6980374" cy="1518285"/>
          </a:xfrm>
          <a:prstGeom prst="rect">
            <a:avLst/>
          </a:prstGeom>
        </p:spPr>
        <p:txBody>
          <a:bodyPr anchor="t" rtlCol="false" tIns="0" lIns="0" bIns="0" rIns="0">
            <a:spAutoFit/>
          </a:bodyPr>
          <a:lstStyle/>
          <a:p>
            <a:pPr algn="l" marL="0" indent="0" lvl="0">
              <a:lnSpc>
                <a:spcPts val="2940"/>
              </a:lnSpc>
              <a:spcBef>
                <a:spcPct val="0"/>
              </a:spcBef>
            </a:pPr>
            <a:r>
              <a:rPr lang="en-US" sz="2100" strike="noStrike" u="none">
                <a:solidFill>
                  <a:srgbClr val="493F6B"/>
                </a:solidFill>
                <a:latin typeface="Arial"/>
              </a:rPr>
              <a:t>Make an appointment with an OB/GYN or visit a local pregnancy or women's center to discuss the best next steps for you. Pregnancy and women's centers offer low-cost services for those without insurance.</a:t>
            </a:r>
          </a:p>
        </p:txBody>
      </p:sp>
      <p:sp>
        <p:nvSpPr>
          <p:cNvPr name="TextBox 7" id="7"/>
          <p:cNvSpPr txBox="true"/>
          <p:nvPr/>
        </p:nvSpPr>
        <p:spPr>
          <a:xfrm rot="0">
            <a:off x="1784181" y="4434063"/>
            <a:ext cx="4220501" cy="500380"/>
          </a:xfrm>
          <a:prstGeom prst="rect">
            <a:avLst/>
          </a:prstGeom>
        </p:spPr>
        <p:txBody>
          <a:bodyPr anchor="t" rtlCol="false" tIns="0" lIns="0" bIns="0" rIns="0">
            <a:spAutoFit/>
          </a:bodyPr>
          <a:lstStyle/>
          <a:p>
            <a:pPr algn="l" marL="0" indent="0" lvl="0">
              <a:lnSpc>
                <a:spcPts val="3919"/>
              </a:lnSpc>
              <a:spcBef>
                <a:spcPct val="0"/>
              </a:spcBef>
            </a:pPr>
            <a:r>
              <a:rPr lang="en-US" sz="2799" strike="noStrike" u="none">
                <a:solidFill>
                  <a:srgbClr val="493F6B"/>
                </a:solidFill>
                <a:latin typeface="Arimo Bold"/>
              </a:rPr>
              <a:t>SECOND STEP</a:t>
            </a:r>
          </a:p>
        </p:txBody>
      </p:sp>
      <p:sp>
        <p:nvSpPr>
          <p:cNvPr name="TextBox 8" id="8"/>
          <p:cNvSpPr txBox="true"/>
          <p:nvPr/>
        </p:nvSpPr>
        <p:spPr>
          <a:xfrm rot="0">
            <a:off x="1784181" y="7669432"/>
            <a:ext cx="6376692" cy="775335"/>
          </a:xfrm>
          <a:prstGeom prst="rect">
            <a:avLst/>
          </a:prstGeom>
        </p:spPr>
        <p:txBody>
          <a:bodyPr anchor="t" rtlCol="false" tIns="0" lIns="0" bIns="0" rIns="0">
            <a:spAutoFit/>
          </a:bodyPr>
          <a:lstStyle/>
          <a:p>
            <a:pPr algn="l" marL="0" indent="0" lvl="0">
              <a:lnSpc>
                <a:spcPts val="2940"/>
              </a:lnSpc>
              <a:spcBef>
                <a:spcPct val="0"/>
              </a:spcBef>
            </a:pPr>
            <a:r>
              <a:rPr lang="en-US" sz="2100" strike="noStrike" u="none">
                <a:solidFill>
                  <a:srgbClr val="493F6B"/>
                </a:solidFill>
                <a:latin typeface="Arial"/>
              </a:rPr>
              <a:t>Follow up with all necessary appointments after following up with a provider.</a:t>
            </a:r>
          </a:p>
        </p:txBody>
      </p:sp>
      <p:sp>
        <p:nvSpPr>
          <p:cNvPr name="TextBox 9" id="9"/>
          <p:cNvSpPr txBox="true"/>
          <p:nvPr/>
        </p:nvSpPr>
        <p:spPr>
          <a:xfrm rot="0">
            <a:off x="1784181" y="7197627"/>
            <a:ext cx="4220501" cy="500380"/>
          </a:xfrm>
          <a:prstGeom prst="rect">
            <a:avLst/>
          </a:prstGeom>
        </p:spPr>
        <p:txBody>
          <a:bodyPr anchor="t" rtlCol="false" tIns="0" lIns="0" bIns="0" rIns="0">
            <a:spAutoFit/>
          </a:bodyPr>
          <a:lstStyle/>
          <a:p>
            <a:pPr algn="l" marL="0" indent="0" lvl="0">
              <a:lnSpc>
                <a:spcPts val="3919"/>
              </a:lnSpc>
              <a:spcBef>
                <a:spcPct val="0"/>
              </a:spcBef>
            </a:pPr>
            <a:r>
              <a:rPr lang="en-US" sz="2799" strike="noStrike" u="none">
                <a:solidFill>
                  <a:srgbClr val="493F6B"/>
                </a:solidFill>
                <a:latin typeface="Arimo Bold"/>
              </a:rPr>
              <a:t>STEP THREE</a:t>
            </a:r>
          </a:p>
        </p:txBody>
      </p:sp>
      <p:sp>
        <p:nvSpPr>
          <p:cNvPr name="TextBox 10" id="10"/>
          <p:cNvSpPr txBox="true"/>
          <p:nvPr/>
        </p:nvSpPr>
        <p:spPr>
          <a:xfrm rot="0">
            <a:off x="9874632" y="3445479"/>
            <a:ext cx="7619566" cy="403860"/>
          </a:xfrm>
          <a:prstGeom prst="rect">
            <a:avLst/>
          </a:prstGeom>
        </p:spPr>
        <p:txBody>
          <a:bodyPr anchor="t" rtlCol="false" tIns="0" lIns="0" bIns="0" rIns="0">
            <a:spAutoFit/>
          </a:bodyPr>
          <a:lstStyle/>
          <a:p>
            <a:pPr algn="l" marL="0" indent="0" lvl="0">
              <a:lnSpc>
                <a:spcPts val="2940"/>
              </a:lnSpc>
              <a:spcBef>
                <a:spcPct val="0"/>
              </a:spcBef>
            </a:pPr>
            <a:r>
              <a:rPr lang="en-US" sz="2100" strike="noStrike" u="none">
                <a:solidFill>
                  <a:srgbClr val="493F6B"/>
                </a:solidFill>
                <a:latin typeface="Arial"/>
              </a:rPr>
              <a:t>Access any additional resources you may need.</a:t>
            </a:r>
          </a:p>
        </p:txBody>
      </p:sp>
      <p:sp>
        <p:nvSpPr>
          <p:cNvPr name="TextBox 11" id="11"/>
          <p:cNvSpPr txBox="true"/>
          <p:nvPr/>
        </p:nvSpPr>
        <p:spPr>
          <a:xfrm rot="0">
            <a:off x="9874632" y="2973674"/>
            <a:ext cx="4220501" cy="500380"/>
          </a:xfrm>
          <a:prstGeom prst="rect">
            <a:avLst/>
          </a:prstGeom>
        </p:spPr>
        <p:txBody>
          <a:bodyPr anchor="t" rtlCol="false" tIns="0" lIns="0" bIns="0" rIns="0">
            <a:spAutoFit/>
          </a:bodyPr>
          <a:lstStyle/>
          <a:p>
            <a:pPr algn="l" marL="0" indent="0" lvl="0">
              <a:lnSpc>
                <a:spcPts val="3919"/>
              </a:lnSpc>
              <a:spcBef>
                <a:spcPct val="0"/>
              </a:spcBef>
            </a:pPr>
            <a:r>
              <a:rPr lang="en-US" sz="2799" strike="noStrike" u="none">
                <a:solidFill>
                  <a:srgbClr val="493F6B"/>
                </a:solidFill>
                <a:latin typeface="Arimo Bold"/>
              </a:rPr>
              <a:t>STEP FOUR</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874632" y="5216427"/>
            <a:ext cx="6354903" cy="4114800"/>
          </a:xfrm>
          <a:custGeom>
            <a:avLst/>
            <a:gdLst/>
            <a:ahLst/>
            <a:cxnLst/>
            <a:rect r="r" b="b" t="t" l="l"/>
            <a:pathLst>
              <a:path h="4114800" w="6354903">
                <a:moveTo>
                  <a:pt x="0" y="0"/>
                </a:moveTo>
                <a:lnTo>
                  <a:pt x="6354903" y="0"/>
                </a:lnTo>
                <a:lnTo>
                  <a:pt x="63549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82097" y="1558993"/>
            <a:ext cx="15097503" cy="889621"/>
          </a:xfrm>
          <a:prstGeom prst="rect">
            <a:avLst/>
          </a:prstGeom>
        </p:spPr>
        <p:txBody>
          <a:bodyPr anchor="t" rtlCol="false" tIns="0" lIns="0" bIns="0" rIns="0">
            <a:spAutoFit/>
          </a:bodyPr>
          <a:lstStyle/>
          <a:p>
            <a:pPr>
              <a:lnSpc>
                <a:spcPts val="6718"/>
              </a:lnSpc>
            </a:pPr>
            <a:r>
              <a:rPr lang="en-US" sz="5998">
                <a:solidFill>
                  <a:srgbClr val="873E8A"/>
                </a:solidFill>
                <a:latin typeface="Arimo Bold"/>
              </a:rPr>
              <a:t>"ESTOY EMBARAZADA, ¿AHORA QUÉ?"</a:t>
            </a:r>
          </a:p>
        </p:txBody>
      </p:sp>
      <p:sp>
        <p:nvSpPr>
          <p:cNvPr name="TextBox 4" id="4"/>
          <p:cNvSpPr txBox="true"/>
          <p:nvPr/>
        </p:nvSpPr>
        <p:spPr>
          <a:xfrm rot="0">
            <a:off x="1784181" y="3383884"/>
            <a:ext cx="6980374" cy="775335"/>
          </a:xfrm>
          <a:prstGeom prst="rect">
            <a:avLst/>
          </a:prstGeom>
        </p:spPr>
        <p:txBody>
          <a:bodyPr anchor="t" rtlCol="false" tIns="0" lIns="0" bIns="0" rIns="0">
            <a:spAutoFit/>
          </a:bodyPr>
          <a:lstStyle/>
          <a:p>
            <a:pPr>
              <a:lnSpc>
                <a:spcPts val="2940"/>
              </a:lnSpc>
            </a:pPr>
            <a:r>
              <a:rPr lang="en-US" sz="2100">
                <a:solidFill>
                  <a:srgbClr val="493F6B"/>
                </a:solidFill>
                <a:latin typeface="Arial"/>
              </a:rPr>
              <a:t>Haga un seguimiento de su mejor capacidad de cuánto tiempo está - ¿cuándo fue su último período?</a:t>
            </a:r>
          </a:p>
        </p:txBody>
      </p:sp>
      <p:sp>
        <p:nvSpPr>
          <p:cNvPr name="TextBox 5" id="5"/>
          <p:cNvSpPr txBox="true"/>
          <p:nvPr/>
        </p:nvSpPr>
        <p:spPr>
          <a:xfrm rot="0">
            <a:off x="1784181" y="2912079"/>
            <a:ext cx="4220501" cy="500380"/>
          </a:xfrm>
          <a:prstGeom prst="rect">
            <a:avLst/>
          </a:prstGeom>
        </p:spPr>
        <p:txBody>
          <a:bodyPr anchor="t" rtlCol="false" tIns="0" lIns="0" bIns="0" rIns="0">
            <a:spAutoFit/>
          </a:bodyPr>
          <a:lstStyle/>
          <a:p>
            <a:pPr>
              <a:lnSpc>
                <a:spcPts val="3919"/>
              </a:lnSpc>
            </a:pPr>
            <a:r>
              <a:rPr lang="en-US" sz="2799">
                <a:solidFill>
                  <a:srgbClr val="493F6B"/>
                </a:solidFill>
                <a:latin typeface="Arimo Bold"/>
              </a:rPr>
              <a:t>PASO UNO</a:t>
            </a:r>
          </a:p>
        </p:txBody>
      </p:sp>
      <p:sp>
        <p:nvSpPr>
          <p:cNvPr name="TextBox 6" id="6"/>
          <p:cNvSpPr txBox="true"/>
          <p:nvPr/>
        </p:nvSpPr>
        <p:spPr>
          <a:xfrm rot="0">
            <a:off x="1784181" y="4905868"/>
            <a:ext cx="6980374" cy="1889760"/>
          </a:xfrm>
          <a:prstGeom prst="rect">
            <a:avLst/>
          </a:prstGeom>
        </p:spPr>
        <p:txBody>
          <a:bodyPr anchor="t" rtlCol="false" tIns="0" lIns="0" bIns="0" rIns="0">
            <a:spAutoFit/>
          </a:bodyPr>
          <a:lstStyle/>
          <a:p>
            <a:pPr>
              <a:lnSpc>
                <a:spcPts val="2940"/>
              </a:lnSpc>
            </a:pPr>
            <a:r>
              <a:rPr lang="en-US" sz="2100">
                <a:solidFill>
                  <a:srgbClr val="493F6B"/>
                </a:solidFill>
                <a:latin typeface="Arial"/>
              </a:rPr>
              <a:t>Haga una cita con un obstetra/ginecólogo o visite un centro local de embarazo o de mujeres para analizar los mejores pasos a seguir para usted. Los centros de embarazo y mujeres ofrecen servicios a bajo costo para quienes no tienen seguro.</a:t>
            </a:r>
          </a:p>
        </p:txBody>
      </p:sp>
      <p:sp>
        <p:nvSpPr>
          <p:cNvPr name="TextBox 7" id="7"/>
          <p:cNvSpPr txBox="true"/>
          <p:nvPr/>
        </p:nvSpPr>
        <p:spPr>
          <a:xfrm rot="0">
            <a:off x="1784181" y="4434063"/>
            <a:ext cx="4220501" cy="500380"/>
          </a:xfrm>
          <a:prstGeom prst="rect">
            <a:avLst/>
          </a:prstGeom>
        </p:spPr>
        <p:txBody>
          <a:bodyPr anchor="t" rtlCol="false" tIns="0" lIns="0" bIns="0" rIns="0">
            <a:spAutoFit/>
          </a:bodyPr>
          <a:lstStyle/>
          <a:p>
            <a:pPr>
              <a:lnSpc>
                <a:spcPts val="3919"/>
              </a:lnSpc>
            </a:pPr>
            <a:r>
              <a:rPr lang="en-US" sz="2799">
                <a:solidFill>
                  <a:srgbClr val="493F6B"/>
                </a:solidFill>
                <a:latin typeface="Arimo Bold"/>
              </a:rPr>
              <a:t>SEGUNDO PASO</a:t>
            </a:r>
          </a:p>
        </p:txBody>
      </p:sp>
      <p:sp>
        <p:nvSpPr>
          <p:cNvPr name="TextBox 8" id="8"/>
          <p:cNvSpPr txBox="true"/>
          <p:nvPr/>
        </p:nvSpPr>
        <p:spPr>
          <a:xfrm rot="0">
            <a:off x="1784181" y="7669432"/>
            <a:ext cx="6376692" cy="775335"/>
          </a:xfrm>
          <a:prstGeom prst="rect">
            <a:avLst/>
          </a:prstGeom>
        </p:spPr>
        <p:txBody>
          <a:bodyPr anchor="t" rtlCol="false" tIns="0" lIns="0" bIns="0" rIns="0">
            <a:spAutoFit/>
          </a:bodyPr>
          <a:lstStyle/>
          <a:p>
            <a:pPr>
              <a:lnSpc>
                <a:spcPts val="2940"/>
              </a:lnSpc>
            </a:pPr>
            <a:r>
              <a:rPr lang="en-US" sz="2100">
                <a:solidFill>
                  <a:srgbClr val="493F6B"/>
                </a:solidFill>
                <a:latin typeface="Arial"/>
              </a:rPr>
              <a:t>Haga un seguimiento con todas las citas necesarias después de hacer un seguimiento con un proveedor.</a:t>
            </a:r>
          </a:p>
        </p:txBody>
      </p:sp>
      <p:sp>
        <p:nvSpPr>
          <p:cNvPr name="TextBox 9" id="9"/>
          <p:cNvSpPr txBox="true"/>
          <p:nvPr/>
        </p:nvSpPr>
        <p:spPr>
          <a:xfrm rot="0">
            <a:off x="1784181" y="7197627"/>
            <a:ext cx="4220501" cy="500380"/>
          </a:xfrm>
          <a:prstGeom prst="rect">
            <a:avLst/>
          </a:prstGeom>
        </p:spPr>
        <p:txBody>
          <a:bodyPr anchor="t" rtlCol="false" tIns="0" lIns="0" bIns="0" rIns="0">
            <a:spAutoFit/>
          </a:bodyPr>
          <a:lstStyle/>
          <a:p>
            <a:pPr>
              <a:lnSpc>
                <a:spcPts val="3919"/>
              </a:lnSpc>
            </a:pPr>
            <a:r>
              <a:rPr lang="en-US" sz="2799">
                <a:solidFill>
                  <a:srgbClr val="493F6B"/>
                </a:solidFill>
                <a:latin typeface="Arimo Bold"/>
              </a:rPr>
              <a:t>PASO TRES</a:t>
            </a:r>
          </a:p>
        </p:txBody>
      </p:sp>
      <p:sp>
        <p:nvSpPr>
          <p:cNvPr name="TextBox 10" id="10"/>
          <p:cNvSpPr txBox="true"/>
          <p:nvPr/>
        </p:nvSpPr>
        <p:spPr>
          <a:xfrm rot="0">
            <a:off x="9874632" y="3445479"/>
            <a:ext cx="7619566" cy="403860"/>
          </a:xfrm>
          <a:prstGeom prst="rect">
            <a:avLst/>
          </a:prstGeom>
        </p:spPr>
        <p:txBody>
          <a:bodyPr anchor="t" rtlCol="false" tIns="0" lIns="0" bIns="0" rIns="0">
            <a:spAutoFit/>
          </a:bodyPr>
          <a:lstStyle/>
          <a:p>
            <a:pPr>
              <a:lnSpc>
                <a:spcPts val="2940"/>
              </a:lnSpc>
            </a:pPr>
            <a:r>
              <a:rPr lang="en-US" sz="2100">
                <a:solidFill>
                  <a:srgbClr val="493F6B"/>
                </a:solidFill>
                <a:latin typeface="Arial"/>
              </a:rPr>
              <a:t>Acceda a cualquier recurso adicional que pueda necesitar.</a:t>
            </a:r>
          </a:p>
        </p:txBody>
      </p:sp>
      <p:sp>
        <p:nvSpPr>
          <p:cNvPr name="TextBox 11" id="11"/>
          <p:cNvSpPr txBox="true"/>
          <p:nvPr/>
        </p:nvSpPr>
        <p:spPr>
          <a:xfrm rot="0">
            <a:off x="9874632" y="2973674"/>
            <a:ext cx="4220501" cy="500380"/>
          </a:xfrm>
          <a:prstGeom prst="rect">
            <a:avLst/>
          </a:prstGeom>
        </p:spPr>
        <p:txBody>
          <a:bodyPr anchor="t" rtlCol="false" tIns="0" lIns="0" bIns="0" rIns="0">
            <a:spAutoFit/>
          </a:bodyPr>
          <a:lstStyle/>
          <a:p>
            <a:pPr>
              <a:lnSpc>
                <a:spcPts val="3919"/>
              </a:lnSpc>
            </a:pPr>
            <a:r>
              <a:rPr lang="en-US" sz="2799">
                <a:solidFill>
                  <a:srgbClr val="493F6B"/>
                </a:solidFill>
                <a:latin typeface="Arimo Bold"/>
              </a:rPr>
              <a:t>PASO CUATRO</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355844"/>
            <a:ext cx="7675261" cy="7902456"/>
          </a:xfrm>
          <a:custGeom>
            <a:avLst/>
            <a:gdLst/>
            <a:ahLst/>
            <a:cxnLst/>
            <a:rect r="r" b="b" t="t" l="l"/>
            <a:pathLst>
              <a:path h="7902456" w="7675261">
                <a:moveTo>
                  <a:pt x="0" y="0"/>
                </a:moveTo>
                <a:lnTo>
                  <a:pt x="7675261" y="0"/>
                </a:lnTo>
                <a:lnTo>
                  <a:pt x="7675261" y="7902456"/>
                </a:lnTo>
                <a:lnTo>
                  <a:pt x="0" y="7902456"/>
                </a:lnTo>
                <a:lnTo>
                  <a:pt x="0" y="0"/>
                </a:lnTo>
                <a:close/>
              </a:path>
            </a:pathLst>
          </a:custGeom>
          <a:blipFill>
            <a:blip r:embed="rId2"/>
            <a:stretch>
              <a:fillRect l="0" t="0" r="0" b="0"/>
            </a:stretch>
          </a:blipFill>
        </p:spPr>
      </p:sp>
      <p:sp>
        <p:nvSpPr>
          <p:cNvPr name="TextBox 3" id="3"/>
          <p:cNvSpPr txBox="true"/>
          <p:nvPr/>
        </p:nvSpPr>
        <p:spPr>
          <a:xfrm rot="0">
            <a:off x="9371023" y="984264"/>
            <a:ext cx="8469508" cy="1737346"/>
          </a:xfrm>
          <a:prstGeom prst="rect">
            <a:avLst/>
          </a:prstGeom>
        </p:spPr>
        <p:txBody>
          <a:bodyPr anchor="t" rtlCol="false" tIns="0" lIns="0" bIns="0" rIns="0">
            <a:spAutoFit/>
          </a:bodyPr>
          <a:lstStyle/>
          <a:p>
            <a:pPr algn="ctr" marL="0" indent="0" lvl="0">
              <a:lnSpc>
                <a:spcPts val="6718"/>
              </a:lnSpc>
              <a:spcBef>
                <a:spcPct val="0"/>
              </a:spcBef>
            </a:pPr>
            <a:r>
              <a:rPr lang="en-US" sz="5998" strike="noStrike" u="none">
                <a:solidFill>
                  <a:srgbClr val="873E8A"/>
                </a:solidFill>
                <a:latin typeface="Arimo Bold"/>
              </a:rPr>
              <a:t>ACCESS PRENATAL CARE</a:t>
            </a:r>
          </a:p>
        </p:txBody>
      </p:sp>
      <p:sp>
        <p:nvSpPr>
          <p:cNvPr name="TextBox 4" id="4"/>
          <p:cNvSpPr txBox="true"/>
          <p:nvPr/>
        </p:nvSpPr>
        <p:spPr>
          <a:xfrm rot="0">
            <a:off x="9371023" y="3212716"/>
            <a:ext cx="8115300" cy="6417437"/>
          </a:xfrm>
          <a:prstGeom prst="rect">
            <a:avLst/>
          </a:prstGeom>
        </p:spPr>
        <p:txBody>
          <a:bodyPr anchor="t" rtlCol="false" tIns="0" lIns="0" bIns="0" rIns="0">
            <a:spAutoFit/>
          </a:bodyPr>
          <a:lstStyle/>
          <a:p>
            <a:pPr algn="l" marL="561339" indent="-280669" lvl="1">
              <a:lnSpc>
                <a:spcPts val="4263"/>
              </a:lnSpc>
              <a:spcBef>
                <a:spcPct val="0"/>
              </a:spcBef>
              <a:buFont typeface="Arial"/>
              <a:buChar char="•"/>
            </a:pPr>
            <a:r>
              <a:rPr lang="en-US" sz="2599" strike="noStrike" u="none">
                <a:solidFill>
                  <a:srgbClr val="493F6B"/>
                </a:solidFill>
                <a:latin typeface="Arial Bold"/>
              </a:rPr>
              <a:t>IF YOU HAVE INSURANCE, CONTACT YOUR INSURANCE TO FIND AN OBSTETRICIAN.</a:t>
            </a:r>
          </a:p>
          <a:p>
            <a:pPr algn="l" marL="561339" indent="-280669" lvl="1">
              <a:lnSpc>
                <a:spcPts val="4263"/>
              </a:lnSpc>
              <a:spcBef>
                <a:spcPct val="0"/>
              </a:spcBef>
              <a:buFont typeface="Arial"/>
              <a:buChar char="•"/>
            </a:pPr>
            <a:r>
              <a:rPr lang="en-US" sz="2599" strike="noStrike" u="none">
                <a:solidFill>
                  <a:srgbClr val="493F6B"/>
                </a:solidFill>
                <a:latin typeface="Arial Bold"/>
              </a:rPr>
              <a:t>IF YOU DO NOT HAVE INSURANCE, VISIT:</a:t>
            </a:r>
          </a:p>
          <a:p>
            <a:pPr algn="l" marL="1122678" indent="-374226" lvl="2">
              <a:lnSpc>
                <a:spcPts val="4263"/>
              </a:lnSpc>
              <a:spcBef>
                <a:spcPct val="0"/>
              </a:spcBef>
              <a:buFont typeface="Arial"/>
              <a:buChar char="⚬"/>
            </a:pPr>
            <a:r>
              <a:rPr lang="en-US" sz="2599" strike="noStrike" u="none">
                <a:solidFill>
                  <a:srgbClr val="493F6B"/>
                </a:solidFill>
                <a:latin typeface="Arial"/>
              </a:rPr>
              <a:t>LOCAL PREGNANCY CENTERS/WOMEN'S CENTERS</a:t>
            </a:r>
          </a:p>
          <a:p>
            <a:pPr algn="l" marL="1122678" indent="-374226" lvl="2">
              <a:lnSpc>
                <a:spcPts val="4263"/>
              </a:lnSpc>
              <a:spcBef>
                <a:spcPct val="0"/>
              </a:spcBef>
              <a:buFont typeface="Arial"/>
              <a:buChar char="⚬"/>
            </a:pPr>
            <a:r>
              <a:rPr lang="en-US" sz="2599" strike="noStrike" u="none">
                <a:solidFill>
                  <a:srgbClr val="493F6B"/>
                </a:solidFill>
                <a:latin typeface="Arial"/>
              </a:rPr>
              <a:t>COMMUNITY CLINICS</a:t>
            </a:r>
          </a:p>
          <a:p>
            <a:pPr algn="l" marL="1122678" indent="-374226" lvl="2">
              <a:lnSpc>
                <a:spcPts val="4263"/>
              </a:lnSpc>
              <a:spcBef>
                <a:spcPct val="0"/>
              </a:spcBef>
              <a:buFont typeface="Arial"/>
              <a:buChar char="⚬"/>
            </a:pPr>
            <a:r>
              <a:rPr lang="en-US" sz="2599" strike="noStrike" u="none">
                <a:solidFill>
                  <a:srgbClr val="493F6B"/>
                </a:solidFill>
                <a:latin typeface="Arial"/>
              </a:rPr>
              <a:t>DEPARTMENT OF HEALTH/SOCIAL SERVICES</a:t>
            </a:r>
          </a:p>
          <a:p>
            <a:pPr algn="l" marL="0" indent="0" lvl="0">
              <a:lnSpc>
                <a:spcPts val="4263"/>
              </a:lnSpc>
              <a:spcBef>
                <a:spcPct val="0"/>
              </a:spcBef>
            </a:pPr>
          </a:p>
          <a:p>
            <a:pPr algn="ctr" marL="0" indent="0" lvl="0">
              <a:lnSpc>
                <a:spcPts val="4263"/>
              </a:lnSpc>
              <a:spcBef>
                <a:spcPct val="0"/>
              </a:spcBef>
            </a:pPr>
            <a:r>
              <a:rPr lang="en-US" sz="2599" strike="noStrike" u="none">
                <a:solidFill>
                  <a:srgbClr val="493F6B"/>
                </a:solidFill>
                <a:latin typeface="Arial Bold"/>
              </a:rPr>
              <a:t>THERE ARE SEVERAL COMMUNITY RESOURCES TO HELP ACCESS PRENATAL HEALTH AND WELLNESS SERVICES.</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355844"/>
            <a:ext cx="7675261" cy="7902456"/>
          </a:xfrm>
          <a:custGeom>
            <a:avLst/>
            <a:gdLst/>
            <a:ahLst/>
            <a:cxnLst/>
            <a:rect r="r" b="b" t="t" l="l"/>
            <a:pathLst>
              <a:path h="7902456" w="7675261">
                <a:moveTo>
                  <a:pt x="0" y="0"/>
                </a:moveTo>
                <a:lnTo>
                  <a:pt x="7675261" y="0"/>
                </a:lnTo>
                <a:lnTo>
                  <a:pt x="7675261" y="7902456"/>
                </a:lnTo>
                <a:lnTo>
                  <a:pt x="0" y="7902456"/>
                </a:lnTo>
                <a:lnTo>
                  <a:pt x="0" y="0"/>
                </a:lnTo>
                <a:close/>
              </a:path>
            </a:pathLst>
          </a:custGeom>
          <a:blipFill>
            <a:blip r:embed="rId2"/>
            <a:stretch>
              <a:fillRect l="0" t="0" r="0" b="0"/>
            </a:stretch>
          </a:blipFill>
        </p:spPr>
      </p:sp>
      <p:sp>
        <p:nvSpPr>
          <p:cNvPr name="TextBox 3" id="3"/>
          <p:cNvSpPr txBox="true"/>
          <p:nvPr/>
        </p:nvSpPr>
        <p:spPr>
          <a:xfrm rot="0">
            <a:off x="9371023" y="984264"/>
            <a:ext cx="8469508" cy="1737346"/>
          </a:xfrm>
          <a:prstGeom prst="rect">
            <a:avLst/>
          </a:prstGeom>
        </p:spPr>
        <p:txBody>
          <a:bodyPr anchor="t" rtlCol="false" tIns="0" lIns="0" bIns="0" rIns="0">
            <a:spAutoFit/>
          </a:bodyPr>
          <a:lstStyle/>
          <a:p>
            <a:pPr algn="ctr">
              <a:lnSpc>
                <a:spcPts val="6718"/>
              </a:lnSpc>
            </a:pPr>
            <a:r>
              <a:rPr lang="en-US" sz="5998">
                <a:solidFill>
                  <a:srgbClr val="873E8A"/>
                </a:solidFill>
                <a:latin typeface="Arimo Bold"/>
              </a:rPr>
              <a:t>ACCEDER A LA ATENCIÓN PRENATAL</a:t>
            </a:r>
          </a:p>
        </p:txBody>
      </p:sp>
      <p:sp>
        <p:nvSpPr>
          <p:cNvPr name="TextBox 4" id="4"/>
          <p:cNvSpPr txBox="true"/>
          <p:nvPr/>
        </p:nvSpPr>
        <p:spPr>
          <a:xfrm rot="0">
            <a:off x="9371023" y="3212716"/>
            <a:ext cx="8115300" cy="6417437"/>
          </a:xfrm>
          <a:prstGeom prst="rect">
            <a:avLst/>
          </a:prstGeom>
        </p:spPr>
        <p:txBody>
          <a:bodyPr anchor="t" rtlCol="false" tIns="0" lIns="0" bIns="0" rIns="0">
            <a:spAutoFit/>
          </a:bodyPr>
          <a:lstStyle/>
          <a:p>
            <a:pPr marL="561339" indent="-280669" lvl="1">
              <a:lnSpc>
                <a:spcPts val="4263"/>
              </a:lnSpc>
              <a:buFont typeface="Arial"/>
              <a:buChar char="•"/>
            </a:pPr>
            <a:r>
              <a:rPr lang="en-US" sz="2599">
                <a:solidFill>
                  <a:srgbClr val="493F6B"/>
                </a:solidFill>
                <a:latin typeface="Arial Bold"/>
              </a:rPr>
              <a:t>SI TIENE SEGURO,</a:t>
            </a:r>
            <a:r>
              <a:rPr lang="en-US" sz="2599">
                <a:solidFill>
                  <a:srgbClr val="493F6B"/>
                </a:solidFill>
                <a:latin typeface="Arial"/>
              </a:rPr>
              <a:t> COMUNÍQUESE CON SU SEGURO PARA ENCONTRAR UN OBSTETRA.</a:t>
            </a:r>
          </a:p>
          <a:p>
            <a:pPr marL="561339" indent="-280669" lvl="1">
              <a:lnSpc>
                <a:spcPts val="4263"/>
              </a:lnSpc>
              <a:buFont typeface="Arial"/>
              <a:buChar char="•"/>
            </a:pPr>
            <a:r>
              <a:rPr lang="en-US" sz="2599">
                <a:solidFill>
                  <a:srgbClr val="493F6B"/>
                </a:solidFill>
                <a:latin typeface="Arial Bold"/>
              </a:rPr>
              <a:t>Si no tiene seguro, visite:</a:t>
            </a:r>
          </a:p>
          <a:p>
            <a:pPr marL="1122678" indent="-374226" lvl="2">
              <a:lnSpc>
                <a:spcPts val="4263"/>
              </a:lnSpc>
              <a:buFont typeface="Arial"/>
              <a:buChar char="⚬"/>
            </a:pPr>
            <a:r>
              <a:rPr lang="en-US" sz="2599">
                <a:solidFill>
                  <a:srgbClr val="493F6B"/>
                </a:solidFill>
                <a:latin typeface="Arial"/>
              </a:rPr>
              <a:t>Centros locales de embarazo/centros para mujeres</a:t>
            </a:r>
          </a:p>
          <a:p>
            <a:pPr marL="1122678" indent="-374226" lvl="2">
              <a:lnSpc>
                <a:spcPts val="4263"/>
              </a:lnSpc>
              <a:buFont typeface="Arial"/>
              <a:buChar char="⚬"/>
            </a:pPr>
            <a:r>
              <a:rPr lang="en-US" sz="2599">
                <a:solidFill>
                  <a:srgbClr val="493F6B"/>
                </a:solidFill>
                <a:latin typeface="Arial"/>
              </a:rPr>
              <a:t>Clínicas comunitarias</a:t>
            </a:r>
          </a:p>
          <a:p>
            <a:pPr marL="1122678" indent="-374226" lvl="2">
              <a:lnSpc>
                <a:spcPts val="4263"/>
              </a:lnSpc>
              <a:buFont typeface="Arial"/>
              <a:buChar char="⚬"/>
            </a:pPr>
            <a:r>
              <a:rPr lang="en-US" sz="2599">
                <a:solidFill>
                  <a:srgbClr val="493F6B"/>
                </a:solidFill>
                <a:latin typeface="Arial"/>
              </a:rPr>
              <a:t>Departamento de salud/Servicios sociales</a:t>
            </a:r>
          </a:p>
          <a:p>
            <a:pPr>
              <a:lnSpc>
                <a:spcPts val="4263"/>
              </a:lnSpc>
            </a:pPr>
          </a:p>
          <a:p>
            <a:pPr algn="ctr">
              <a:lnSpc>
                <a:spcPts val="4263"/>
              </a:lnSpc>
            </a:pPr>
            <a:r>
              <a:rPr lang="en-US" sz="2599">
                <a:solidFill>
                  <a:srgbClr val="493F6B"/>
                </a:solidFill>
                <a:latin typeface="Arial Bold"/>
              </a:rPr>
              <a:t>HAY VARIOS RECURSOS COMUNITARIOS PARA AYUDAR A ACCEDER A LOS SERVICIOS DE SALUD Y BIENESTAR PRENATALES.</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64333" y="7857472"/>
            <a:ext cx="11338850" cy="3458349"/>
          </a:xfrm>
          <a:custGeom>
            <a:avLst/>
            <a:gdLst/>
            <a:ahLst/>
            <a:cxnLst/>
            <a:rect r="r" b="b" t="t" l="l"/>
            <a:pathLst>
              <a:path h="3458349" w="11338850">
                <a:moveTo>
                  <a:pt x="0" y="0"/>
                </a:moveTo>
                <a:lnTo>
                  <a:pt x="11338850" y="0"/>
                </a:lnTo>
                <a:lnTo>
                  <a:pt x="11338850" y="3458349"/>
                </a:lnTo>
                <a:lnTo>
                  <a:pt x="0" y="34583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0" y="0"/>
            <a:ext cx="8730574" cy="9258300"/>
            <a:chOff x="0" y="0"/>
            <a:chExt cx="18006060" cy="19094450"/>
          </a:xfrm>
        </p:grpSpPr>
        <p:sp>
          <p:nvSpPr>
            <p:cNvPr name="Freeform 4" id="4"/>
            <p:cNvSpPr/>
            <p:nvPr/>
          </p:nvSpPr>
          <p:spPr>
            <a:xfrm flipH="false" flipV="false" rot="0">
              <a:off x="0" y="0"/>
              <a:ext cx="18006061" cy="19094450"/>
            </a:xfrm>
            <a:custGeom>
              <a:avLst/>
              <a:gdLst/>
              <a:ahLst/>
              <a:cxnLst/>
              <a:rect r="r" b="b" t="t" l="l"/>
              <a:pathLst>
                <a:path h="19094450" w="18006061">
                  <a:moveTo>
                    <a:pt x="18006061" y="16098520"/>
                  </a:moveTo>
                  <a:cubicBezTo>
                    <a:pt x="11230610" y="18167350"/>
                    <a:pt x="4155440" y="18900139"/>
                    <a:pt x="0" y="19094450"/>
                  </a:cubicBezTo>
                  <a:lnTo>
                    <a:pt x="0" y="0"/>
                  </a:lnTo>
                  <a:lnTo>
                    <a:pt x="18006061" y="0"/>
                  </a:lnTo>
                </a:path>
              </a:pathLst>
            </a:custGeom>
            <a:blipFill>
              <a:blip r:embed="rId4"/>
              <a:stretch>
                <a:fillRect l="-29583" t="0" r="-29583" b="0"/>
              </a:stretch>
            </a:blipFill>
          </p:spPr>
        </p:sp>
      </p:grpSp>
      <p:sp>
        <p:nvSpPr>
          <p:cNvPr name="TextBox 5" id="5"/>
          <p:cNvSpPr txBox="true"/>
          <p:nvPr/>
        </p:nvSpPr>
        <p:spPr>
          <a:xfrm rot="0">
            <a:off x="9371023" y="974739"/>
            <a:ext cx="8469508" cy="1490077"/>
          </a:xfrm>
          <a:prstGeom prst="rect">
            <a:avLst/>
          </a:prstGeom>
        </p:spPr>
        <p:txBody>
          <a:bodyPr anchor="t" rtlCol="false" tIns="0" lIns="0" bIns="0" rIns="0">
            <a:spAutoFit/>
          </a:bodyPr>
          <a:lstStyle/>
          <a:p>
            <a:pPr algn="ctr" marL="0" indent="0" lvl="0">
              <a:lnSpc>
                <a:spcPts val="5710"/>
              </a:lnSpc>
              <a:spcBef>
                <a:spcPct val="0"/>
              </a:spcBef>
            </a:pPr>
            <a:r>
              <a:rPr lang="en-US" sz="5098" strike="noStrike" u="none">
                <a:solidFill>
                  <a:srgbClr val="873E8A"/>
                </a:solidFill>
                <a:latin typeface="Arimo Bold"/>
              </a:rPr>
              <a:t>ACCESS PRENATAL CARE WITHOUT INSURANCE</a:t>
            </a:r>
          </a:p>
        </p:txBody>
      </p:sp>
      <p:sp>
        <p:nvSpPr>
          <p:cNvPr name="TextBox 6" id="6"/>
          <p:cNvSpPr txBox="true"/>
          <p:nvPr/>
        </p:nvSpPr>
        <p:spPr>
          <a:xfrm rot="0">
            <a:off x="9542364" y="2804084"/>
            <a:ext cx="8126825" cy="6782563"/>
          </a:xfrm>
          <a:prstGeom prst="rect">
            <a:avLst/>
          </a:prstGeom>
        </p:spPr>
        <p:txBody>
          <a:bodyPr anchor="t" rtlCol="false" tIns="0" lIns="0" bIns="0" rIns="0">
            <a:spAutoFit/>
          </a:bodyPr>
          <a:lstStyle/>
          <a:p>
            <a:pPr algn="l" marL="712467" indent="-356233" lvl="1">
              <a:lnSpc>
                <a:spcPts val="5378"/>
              </a:lnSpc>
              <a:spcBef>
                <a:spcPct val="0"/>
              </a:spcBef>
              <a:buFont typeface="Arial"/>
              <a:buChar char="•"/>
            </a:pPr>
            <a:r>
              <a:rPr lang="en-US" sz="3299" strike="noStrike" u="none">
                <a:solidFill>
                  <a:srgbClr val="000000"/>
                </a:solidFill>
                <a:latin typeface="Arial"/>
              </a:rPr>
              <a:t>Maryland Health Connection is the </a:t>
            </a:r>
            <a:r>
              <a:rPr lang="en-US" sz="3299" strike="noStrike" u="none">
                <a:solidFill>
                  <a:srgbClr val="000000"/>
                </a:solidFill>
                <a:latin typeface="Arial Bold"/>
              </a:rPr>
              <a:t>health insurance marketplace</a:t>
            </a:r>
            <a:r>
              <a:rPr lang="en-US" sz="3299" strike="noStrike" u="none">
                <a:solidFill>
                  <a:srgbClr val="000000"/>
                </a:solidFill>
                <a:latin typeface="Arial"/>
              </a:rPr>
              <a:t> in the state of Maryland, USA, created under the Patient Protection and Affordable Care Act.</a:t>
            </a:r>
          </a:p>
          <a:p>
            <a:pPr algn="l" marL="0" indent="0" lvl="0">
              <a:lnSpc>
                <a:spcPts val="5378"/>
              </a:lnSpc>
              <a:spcBef>
                <a:spcPct val="0"/>
              </a:spcBef>
            </a:pPr>
          </a:p>
          <a:p>
            <a:pPr algn="l" marL="712467" indent="-356233" lvl="1">
              <a:lnSpc>
                <a:spcPts val="5378"/>
              </a:lnSpc>
              <a:spcBef>
                <a:spcPct val="0"/>
              </a:spcBef>
              <a:buFont typeface="Arial"/>
              <a:buChar char="•"/>
            </a:pPr>
            <a:r>
              <a:rPr lang="en-US" sz="3299" strike="noStrike" u="none">
                <a:solidFill>
                  <a:srgbClr val="000000"/>
                </a:solidFill>
                <a:latin typeface="Arial"/>
              </a:rPr>
              <a:t>The marketplace is offered to individuals and families who </a:t>
            </a:r>
            <a:r>
              <a:rPr lang="en-US" sz="3299" strike="noStrike" u="none">
                <a:solidFill>
                  <a:srgbClr val="000000"/>
                </a:solidFill>
                <a:latin typeface="Arial Bold"/>
              </a:rPr>
              <a:t>are not covered by their employers and/or have low income.</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64333" y="7857472"/>
            <a:ext cx="11338850" cy="3458349"/>
          </a:xfrm>
          <a:custGeom>
            <a:avLst/>
            <a:gdLst/>
            <a:ahLst/>
            <a:cxnLst/>
            <a:rect r="r" b="b" t="t" l="l"/>
            <a:pathLst>
              <a:path h="3458349" w="11338850">
                <a:moveTo>
                  <a:pt x="0" y="0"/>
                </a:moveTo>
                <a:lnTo>
                  <a:pt x="11338850" y="0"/>
                </a:lnTo>
                <a:lnTo>
                  <a:pt x="11338850" y="3458349"/>
                </a:lnTo>
                <a:lnTo>
                  <a:pt x="0" y="34583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0" y="0"/>
            <a:ext cx="8730574" cy="9258300"/>
            <a:chOff x="0" y="0"/>
            <a:chExt cx="18006060" cy="19094450"/>
          </a:xfrm>
        </p:grpSpPr>
        <p:sp>
          <p:nvSpPr>
            <p:cNvPr name="Freeform 4" id="4"/>
            <p:cNvSpPr/>
            <p:nvPr/>
          </p:nvSpPr>
          <p:spPr>
            <a:xfrm flipH="false" flipV="false" rot="0">
              <a:off x="0" y="0"/>
              <a:ext cx="18006061" cy="19094450"/>
            </a:xfrm>
            <a:custGeom>
              <a:avLst/>
              <a:gdLst/>
              <a:ahLst/>
              <a:cxnLst/>
              <a:rect r="r" b="b" t="t" l="l"/>
              <a:pathLst>
                <a:path h="19094450" w="18006061">
                  <a:moveTo>
                    <a:pt x="18006061" y="16098520"/>
                  </a:moveTo>
                  <a:cubicBezTo>
                    <a:pt x="11230610" y="18167350"/>
                    <a:pt x="4155440" y="18900139"/>
                    <a:pt x="0" y="19094450"/>
                  </a:cubicBezTo>
                  <a:lnTo>
                    <a:pt x="0" y="0"/>
                  </a:lnTo>
                  <a:lnTo>
                    <a:pt x="18006061" y="0"/>
                  </a:lnTo>
                </a:path>
              </a:pathLst>
            </a:custGeom>
            <a:blipFill>
              <a:blip r:embed="rId4"/>
              <a:stretch>
                <a:fillRect l="-29583" t="0" r="-29583" b="0"/>
              </a:stretch>
            </a:blipFill>
          </p:spPr>
        </p:sp>
      </p:grpSp>
      <p:sp>
        <p:nvSpPr>
          <p:cNvPr name="TextBox 5" id="5"/>
          <p:cNvSpPr txBox="true"/>
          <p:nvPr/>
        </p:nvSpPr>
        <p:spPr>
          <a:xfrm rot="0">
            <a:off x="9371023" y="974739"/>
            <a:ext cx="8469508" cy="1490077"/>
          </a:xfrm>
          <a:prstGeom prst="rect">
            <a:avLst/>
          </a:prstGeom>
        </p:spPr>
        <p:txBody>
          <a:bodyPr anchor="t" rtlCol="false" tIns="0" lIns="0" bIns="0" rIns="0">
            <a:spAutoFit/>
          </a:bodyPr>
          <a:lstStyle/>
          <a:p>
            <a:pPr algn="ctr">
              <a:lnSpc>
                <a:spcPts val="5710"/>
              </a:lnSpc>
            </a:pPr>
            <a:r>
              <a:rPr lang="en-US" sz="5098">
                <a:solidFill>
                  <a:srgbClr val="873E8A"/>
                </a:solidFill>
                <a:latin typeface="Arimo Bold"/>
              </a:rPr>
              <a:t>ACCEDER ATENCIÓN PRENATAL SIN SEGURO</a:t>
            </a:r>
          </a:p>
        </p:txBody>
      </p:sp>
      <p:sp>
        <p:nvSpPr>
          <p:cNvPr name="TextBox 6" id="6"/>
          <p:cNvSpPr txBox="true"/>
          <p:nvPr/>
        </p:nvSpPr>
        <p:spPr>
          <a:xfrm rot="0">
            <a:off x="9542364" y="2804084"/>
            <a:ext cx="8126825" cy="6782563"/>
          </a:xfrm>
          <a:prstGeom prst="rect">
            <a:avLst/>
          </a:prstGeom>
        </p:spPr>
        <p:txBody>
          <a:bodyPr anchor="t" rtlCol="false" tIns="0" lIns="0" bIns="0" rIns="0">
            <a:spAutoFit/>
          </a:bodyPr>
          <a:lstStyle/>
          <a:p>
            <a:pPr marL="712467" indent="-356233" lvl="1">
              <a:lnSpc>
                <a:spcPts val="5378"/>
              </a:lnSpc>
              <a:buFont typeface="Arial"/>
              <a:buChar char="•"/>
            </a:pPr>
            <a:r>
              <a:rPr lang="en-US" sz="3299">
                <a:solidFill>
                  <a:srgbClr val="000000"/>
                </a:solidFill>
                <a:latin typeface="Arial"/>
              </a:rPr>
              <a:t>Maryland Health Connection es el </a:t>
            </a:r>
            <a:r>
              <a:rPr lang="en-US" sz="3299">
                <a:solidFill>
                  <a:srgbClr val="000000"/>
                </a:solidFill>
                <a:latin typeface="Arial Bold"/>
              </a:rPr>
              <a:t>mercado de seguros de salud en el estado de Maryland</a:t>
            </a:r>
            <a:r>
              <a:rPr lang="en-US" sz="3299">
                <a:solidFill>
                  <a:srgbClr val="000000"/>
                </a:solidFill>
                <a:latin typeface="Arial"/>
              </a:rPr>
              <a:t>, EE. UU., creado bajo la Ley de Protección al Paciente y Cuidado de Salud Asequible.</a:t>
            </a:r>
          </a:p>
          <a:p>
            <a:pPr>
              <a:lnSpc>
                <a:spcPts val="5378"/>
              </a:lnSpc>
            </a:pPr>
          </a:p>
          <a:p>
            <a:pPr marL="712467" indent="-356233" lvl="1">
              <a:lnSpc>
                <a:spcPts val="5378"/>
              </a:lnSpc>
              <a:buFont typeface="Arial"/>
              <a:buChar char="•"/>
            </a:pPr>
            <a:r>
              <a:rPr lang="en-US" sz="3299">
                <a:solidFill>
                  <a:srgbClr val="000000"/>
                </a:solidFill>
                <a:latin typeface="Arial"/>
              </a:rPr>
              <a:t>El mercado se ofrece a personas y familias que </a:t>
            </a:r>
            <a:r>
              <a:rPr lang="en-US" sz="3299">
                <a:solidFill>
                  <a:srgbClr val="000000"/>
                </a:solidFill>
                <a:latin typeface="Arial Bold"/>
              </a:rPr>
              <a:t>no están cubiertas por sus empleadores y/o tienen bajos ingresos.</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If you are a US resident or citizen</a:t>
            </a:r>
          </a:p>
        </p:txBody>
      </p:sp>
      <p:sp>
        <p:nvSpPr>
          <p:cNvPr name="Freeform 3" id="3"/>
          <p:cNvSpPr/>
          <p:nvPr/>
        </p:nvSpPr>
        <p:spPr>
          <a:xfrm flipH="false" flipV="false" rot="0">
            <a:off x="1148800" y="5946150"/>
            <a:ext cx="2228122" cy="4340838"/>
          </a:xfrm>
          <a:custGeom>
            <a:avLst/>
            <a:gdLst/>
            <a:ahLst/>
            <a:cxnLst/>
            <a:rect r="r" b="b" t="t" l="l"/>
            <a:pathLst>
              <a:path h="4340838" w="2228122">
                <a:moveTo>
                  <a:pt x="0" y="0"/>
                </a:moveTo>
                <a:lnTo>
                  <a:pt x="2228122" y="0"/>
                </a:lnTo>
                <a:lnTo>
                  <a:pt x="2228122" y="4340838"/>
                </a:lnTo>
                <a:lnTo>
                  <a:pt x="0" y="43408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636382" y="5946150"/>
            <a:ext cx="2230424" cy="4340838"/>
          </a:xfrm>
          <a:custGeom>
            <a:avLst/>
            <a:gdLst/>
            <a:ahLst/>
            <a:cxnLst/>
            <a:rect r="r" b="b" t="t" l="l"/>
            <a:pathLst>
              <a:path h="4340838" w="2230424">
                <a:moveTo>
                  <a:pt x="0" y="0"/>
                </a:moveTo>
                <a:lnTo>
                  <a:pt x="2230424" y="0"/>
                </a:lnTo>
                <a:lnTo>
                  <a:pt x="2230424" y="4340838"/>
                </a:lnTo>
                <a:lnTo>
                  <a:pt x="0" y="4340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126312" y="5946150"/>
            <a:ext cx="2228122" cy="4340838"/>
          </a:xfrm>
          <a:custGeom>
            <a:avLst/>
            <a:gdLst/>
            <a:ahLst/>
            <a:cxnLst/>
            <a:rect r="r" b="b" t="t" l="l"/>
            <a:pathLst>
              <a:path h="4340838" w="2228122">
                <a:moveTo>
                  <a:pt x="0" y="0"/>
                </a:moveTo>
                <a:lnTo>
                  <a:pt x="2228122" y="0"/>
                </a:lnTo>
                <a:lnTo>
                  <a:pt x="2228122" y="4340838"/>
                </a:lnTo>
                <a:lnTo>
                  <a:pt x="0" y="43408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4613970" y="5946150"/>
            <a:ext cx="2230424" cy="4340838"/>
          </a:xfrm>
          <a:custGeom>
            <a:avLst/>
            <a:gdLst/>
            <a:ahLst/>
            <a:cxnLst/>
            <a:rect r="r" b="b" t="t" l="l"/>
            <a:pathLst>
              <a:path h="4340838" w="2230424">
                <a:moveTo>
                  <a:pt x="0" y="0"/>
                </a:moveTo>
                <a:lnTo>
                  <a:pt x="2230424" y="0"/>
                </a:lnTo>
                <a:lnTo>
                  <a:pt x="2230424" y="4340838"/>
                </a:lnTo>
                <a:lnTo>
                  <a:pt x="0" y="434083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1702034" y="2223054"/>
            <a:ext cx="15397410" cy="2442592"/>
          </a:xfrm>
          <a:prstGeom prst="rect">
            <a:avLst/>
          </a:prstGeom>
        </p:spPr>
        <p:txBody>
          <a:bodyPr anchor="t" rtlCol="false" tIns="0" lIns="0" bIns="0" rIns="0">
            <a:spAutoFit/>
          </a:bodyPr>
          <a:lstStyle/>
          <a:p>
            <a:pPr algn="l" marL="0" indent="0" lvl="0">
              <a:lnSpc>
                <a:spcPts val="4751"/>
              </a:lnSpc>
              <a:spcBef>
                <a:spcPct val="0"/>
              </a:spcBef>
            </a:pPr>
            <a:r>
              <a:rPr lang="en-US" sz="3299" spc="263" strike="noStrike" u="none">
                <a:solidFill>
                  <a:srgbClr val="493F6B"/>
                </a:solidFill>
                <a:latin typeface="Arial"/>
              </a:rPr>
              <a:t>You may be eligible for Medicaid for prenatal and postpartum coverage based on income requirements. Must live in Maryland. Contact Maryland Health Connections today to apply. Sign up for Medicaid as soon as you know you are pregnant.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Si es residente o ciudadano estadounidense</a:t>
            </a:r>
          </a:p>
        </p:txBody>
      </p:sp>
      <p:sp>
        <p:nvSpPr>
          <p:cNvPr name="Freeform 3" id="3"/>
          <p:cNvSpPr/>
          <p:nvPr/>
        </p:nvSpPr>
        <p:spPr>
          <a:xfrm flipH="false" flipV="false" rot="0">
            <a:off x="1148800" y="5946150"/>
            <a:ext cx="2228122" cy="4340838"/>
          </a:xfrm>
          <a:custGeom>
            <a:avLst/>
            <a:gdLst/>
            <a:ahLst/>
            <a:cxnLst/>
            <a:rect r="r" b="b" t="t" l="l"/>
            <a:pathLst>
              <a:path h="4340838" w="2228122">
                <a:moveTo>
                  <a:pt x="0" y="0"/>
                </a:moveTo>
                <a:lnTo>
                  <a:pt x="2228122" y="0"/>
                </a:lnTo>
                <a:lnTo>
                  <a:pt x="2228122" y="4340838"/>
                </a:lnTo>
                <a:lnTo>
                  <a:pt x="0" y="43408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636382" y="5946150"/>
            <a:ext cx="2230424" cy="4340838"/>
          </a:xfrm>
          <a:custGeom>
            <a:avLst/>
            <a:gdLst/>
            <a:ahLst/>
            <a:cxnLst/>
            <a:rect r="r" b="b" t="t" l="l"/>
            <a:pathLst>
              <a:path h="4340838" w="2230424">
                <a:moveTo>
                  <a:pt x="0" y="0"/>
                </a:moveTo>
                <a:lnTo>
                  <a:pt x="2230424" y="0"/>
                </a:lnTo>
                <a:lnTo>
                  <a:pt x="2230424" y="4340838"/>
                </a:lnTo>
                <a:lnTo>
                  <a:pt x="0" y="4340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126312" y="5946150"/>
            <a:ext cx="2228122" cy="4340838"/>
          </a:xfrm>
          <a:custGeom>
            <a:avLst/>
            <a:gdLst/>
            <a:ahLst/>
            <a:cxnLst/>
            <a:rect r="r" b="b" t="t" l="l"/>
            <a:pathLst>
              <a:path h="4340838" w="2228122">
                <a:moveTo>
                  <a:pt x="0" y="0"/>
                </a:moveTo>
                <a:lnTo>
                  <a:pt x="2228122" y="0"/>
                </a:lnTo>
                <a:lnTo>
                  <a:pt x="2228122" y="4340838"/>
                </a:lnTo>
                <a:lnTo>
                  <a:pt x="0" y="43408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4613970" y="5946150"/>
            <a:ext cx="2230424" cy="4340838"/>
          </a:xfrm>
          <a:custGeom>
            <a:avLst/>
            <a:gdLst/>
            <a:ahLst/>
            <a:cxnLst/>
            <a:rect r="r" b="b" t="t" l="l"/>
            <a:pathLst>
              <a:path h="4340838" w="2230424">
                <a:moveTo>
                  <a:pt x="0" y="0"/>
                </a:moveTo>
                <a:lnTo>
                  <a:pt x="2230424" y="0"/>
                </a:lnTo>
                <a:lnTo>
                  <a:pt x="2230424" y="4340838"/>
                </a:lnTo>
                <a:lnTo>
                  <a:pt x="0" y="434083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1702034" y="2223054"/>
            <a:ext cx="15397410" cy="3042667"/>
          </a:xfrm>
          <a:prstGeom prst="rect">
            <a:avLst/>
          </a:prstGeom>
        </p:spPr>
        <p:txBody>
          <a:bodyPr anchor="t" rtlCol="false" tIns="0" lIns="0" bIns="0" rIns="0">
            <a:spAutoFit/>
          </a:bodyPr>
          <a:lstStyle/>
          <a:p>
            <a:pPr marL="0" indent="0" lvl="0">
              <a:lnSpc>
                <a:spcPts val="4751"/>
              </a:lnSpc>
            </a:pPr>
            <a:r>
              <a:rPr lang="en-US" sz="3299" spc="263">
                <a:solidFill>
                  <a:srgbClr val="493F6B"/>
                </a:solidFill>
                <a:latin typeface="Arial"/>
              </a:rPr>
              <a:t>Puede ser elegible para Medicaid para la cobertura prenatal y posparto según los requisitos de ingresos. Debe vivir en Maryland. Comuníquese con Maryland Health Connections hoy para presentar su solicitud. Inscríbase en Medicaid tan pronto como sepa que está embarazada.</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8800" y="5946150"/>
            <a:ext cx="2228122" cy="4340838"/>
          </a:xfrm>
          <a:custGeom>
            <a:avLst/>
            <a:gdLst/>
            <a:ahLst/>
            <a:cxnLst/>
            <a:rect r="r" b="b" t="t" l="l"/>
            <a:pathLst>
              <a:path h="4340838" w="2228122">
                <a:moveTo>
                  <a:pt x="0" y="0"/>
                </a:moveTo>
                <a:lnTo>
                  <a:pt x="2228122" y="0"/>
                </a:lnTo>
                <a:lnTo>
                  <a:pt x="2228122" y="4340838"/>
                </a:lnTo>
                <a:lnTo>
                  <a:pt x="0" y="43408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636382" y="5946150"/>
            <a:ext cx="2230424" cy="4340838"/>
          </a:xfrm>
          <a:custGeom>
            <a:avLst/>
            <a:gdLst/>
            <a:ahLst/>
            <a:cxnLst/>
            <a:rect r="r" b="b" t="t" l="l"/>
            <a:pathLst>
              <a:path h="4340838" w="2230424">
                <a:moveTo>
                  <a:pt x="0" y="0"/>
                </a:moveTo>
                <a:lnTo>
                  <a:pt x="2230424" y="0"/>
                </a:lnTo>
                <a:lnTo>
                  <a:pt x="2230424" y="4340838"/>
                </a:lnTo>
                <a:lnTo>
                  <a:pt x="0" y="4340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0126312" y="5946150"/>
            <a:ext cx="2228122" cy="4340838"/>
          </a:xfrm>
          <a:custGeom>
            <a:avLst/>
            <a:gdLst/>
            <a:ahLst/>
            <a:cxnLst/>
            <a:rect r="r" b="b" t="t" l="l"/>
            <a:pathLst>
              <a:path h="4340838" w="2228122">
                <a:moveTo>
                  <a:pt x="0" y="0"/>
                </a:moveTo>
                <a:lnTo>
                  <a:pt x="2228122" y="0"/>
                </a:lnTo>
                <a:lnTo>
                  <a:pt x="2228122" y="4340838"/>
                </a:lnTo>
                <a:lnTo>
                  <a:pt x="0" y="43408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14613970" y="5946150"/>
            <a:ext cx="2230424" cy="4340838"/>
          </a:xfrm>
          <a:custGeom>
            <a:avLst/>
            <a:gdLst/>
            <a:ahLst/>
            <a:cxnLst/>
            <a:rect r="r" b="b" t="t" l="l"/>
            <a:pathLst>
              <a:path h="4340838" w="2230424">
                <a:moveTo>
                  <a:pt x="0" y="0"/>
                </a:moveTo>
                <a:lnTo>
                  <a:pt x="2230424" y="0"/>
                </a:lnTo>
                <a:lnTo>
                  <a:pt x="2230424" y="4340838"/>
                </a:lnTo>
                <a:lnTo>
                  <a:pt x="0" y="434083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6" id="6"/>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If you are not a US resident or citizen</a:t>
            </a:r>
          </a:p>
        </p:txBody>
      </p:sp>
      <p:sp>
        <p:nvSpPr>
          <p:cNvPr name="TextBox 7" id="7"/>
          <p:cNvSpPr txBox="true"/>
          <p:nvPr/>
        </p:nvSpPr>
        <p:spPr>
          <a:xfrm rot="0">
            <a:off x="1148800" y="1923017"/>
            <a:ext cx="16314801" cy="3042666"/>
          </a:xfrm>
          <a:prstGeom prst="rect">
            <a:avLst/>
          </a:prstGeom>
        </p:spPr>
        <p:txBody>
          <a:bodyPr anchor="t" rtlCol="false" tIns="0" lIns="0" bIns="0" rIns="0">
            <a:spAutoFit/>
          </a:bodyPr>
          <a:lstStyle/>
          <a:p>
            <a:pPr algn="l" marL="0" indent="0" lvl="0">
              <a:lnSpc>
                <a:spcPts val="4752"/>
              </a:lnSpc>
              <a:spcBef>
                <a:spcPct val="0"/>
              </a:spcBef>
            </a:pPr>
            <a:r>
              <a:rPr lang="en-US" sz="3300" spc="264" strike="noStrike" u="none">
                <a:solidFill>
                  <a:srgbClr val="000000"/>
                </a:solidFill>
                <a:latin typeface="Arial Bold"/>
              </a:rPr>
              <a:t>Beginning July 1, 2023,</a:t>
            </a:r>
            <a:r>
              <a:rPr lang="en-US" sz="3300" spc="264" strike="noStrike" u="none">
                <a:solidFill>
                  <a:srgbClr val="000000"/>
                </a:solidFill>
                <a:latin typeface="Arial"/>
              </a:rPr>
              <a:t> people who live in Maryland and are not U.S. residents or citizens may qualify for Medicaid coverage for prenatal and postpartum care based on income requirements. Contact Maryland Health Connections today to apply. Sign up for Medicaid as soon as you know you are pregnant.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31425" y="990600"/>
            <a:ext cx="15225150" cy="1219200"/>
          </a:xfrm>
          <a:prstGeom prst="rect">
            <a:avLst/>
          </a:prstGeom>
        </p:spPr>
        <p:txBody>
          <a:bodyPr anchor="t" rtlCol="false" tIns="0" lIns="0" bIns="0" rIns="0">
            <a:spAutoFit/>
          </a:bodyPr>
          <a:lstStyle/>
          <a:p>
            <a:pPr algn="ctr">
              <a:lnSpc>
                <a:spcPts val="9359"/>
              </a:lnSpc>
            </a:pPr>
            <a:r>
              <a:rPr lang="en-US" sz="7799">
                <a:solidFill>
                  <a:srgbClr val="873E8A"/>
                </a:solidFill>
                <a:latin typeface="Arimo Bold"/>
              </a:rPr>
              <a:t>Agenda</a:t>
            </a:r>
          </a:p>
        </p:txBody>
      </p:sp>
      <p:sp>
        <p:nvSpPr>
          <p:cNvPr name="TextBox 4" id="4"/>
          <p:cNvSpPr txBox="true"/>
          <p:nvPr/>
        </p:nvSpPr>
        <p:spPr>
          <a:xfrm rot="0">
            <a:off x="1531425" y="2262187"/>
            <a:ext cx="15225150" cy="3200400"/>
          </a:xfrm>
          <a:prstGeom prst="rect">
            <a:avLst/>
          </a:prstGeom>
        </p:spPr>
        <p:txBody>
          <a:bodyPr anchor="t" rtlCol="false" tIns="0" lIns="0" bIns="0" rIns="0">
            <a:spAutoFit/>
          </a:bodyPr>
          <a:lstStyle/>
          <a:p>
            <a:pPr marL="906772" indent="-453386" lvl="1">
              <a:lnSpc>
                <a:spcPts val="5039"/>
              </a:lnSpc>
              <a:buFont typeface="Arial"/>
              <a:buChar char="•"/>
            </a:pPr>
            <a:r>
              <a:rPr lang="en-US" sz="4199">
                <a:solidFill>
                  <a:srgbClr val="3E1F55"/>
                </a:solidFill>
                <a:latin typeface="Cairo"/>
              </a:rPr>
              <a:t>Guest Speaeker</a:t>
            </a:r>
          </a:p>
          <a:p>
            <a:pPr marL="906772" indent="-453386" lvl="1">
              <a:lnSpc>
                <a:spcPts val="5039"/>
              </a:lnSpc>
              <a:buFont typeface="Arial"/>
              <a:buChar char="•"/>
            </a:pPr>
            <a:r>
              <a:rPr lang="en-US" sz="4199">
                <a:solidFill>
                  <a:srgbClr val="3E1F55"/>
                </a:solidFill>
                <a:latin typeface="Cairo"/>
              </a:rPr>
              <a:t>Facts about Maternal Health in the United States</a:t>
            </a:r>
          </a:p>
          <a:p>
            <a:pPr marL="906772" indent="-453386" lvl="1">
              <a:lnSpc>
                <a:spcPts val="5039"/>
              </a:lnSpc>
              <a:buFont typeface="Arial"/>
              <a:buChar char="•"/>
            </a:pPr>
            <a:r>
              <a:rPr lang="en-US" sz="4199">
                <a:solidFill>
                  <a:srgbClr val="3E1F55"/>
                </a:solidFill>
                <a:latin typeface="Cairo"/>
              </a:rPr>
              <a:t>Providers to See When Pregnant</a:t>
            </a:r>
          </a:p>
          <a:p>
            <a:pPr marL="906772" indent="-453386" lvl="1">
              <a:lnSpc>
                <a:spcPts val="5039"/>
              </a:lnSpc>
              <a:buFont typeface="Arial"/>
              <a:buChar char="•"/>
            </a:pPr>
            <a:r>
              <a:rPr lang="en-US" sz="4199">
                <a:solidFill>
                  <a:srgbClr val="3E1F55"/>
                </a:solidFill>
                <a:latin typeface="Cairo"/>
              </a:rPr>
              <a:t>Obtaining Medical Coverage for Prenatal Care and More</a:t>
            </a:r>
          </a:p>
          <a:p>
            <a:pPr algn="l" marL="906772" indent="-453386" lvl="1">
              <a:lnSpc>
                <a:spcPts val="5039"/>
              </a:lnSpc>
              <a:buFont typeface="Arial"/>
              <a:buChar char="•"/>
            </a:pPr>
            <a:r>
              <a:rPr lang="en-US" sz="4199">
                <a:solidFill>
                  <a:srgbClr val="3E1F55"/>
                </a:solidFill>
                <a:latin typeface="Cairo"/>
              </a:rPr>
              <a:t>Additional Resource Support</a:t>
            </a:r>
          </a:p>
        </p:txBody>
      </p:sp>
      <p:sp>
        <p:nvSpPr>
          <p:cNvPr name="Freeform 5" id="5"/>
          <p:cNvSpPr/>
          <p:nvPr/>
        </p:nvSpPr>
        <p:spPr>
          <a:xfrm flipH="false" flipV="false" rot="0">
            <a:off x="12801813" y="6052984"/>
            <a:ext cx="6540521" cy="6240585"/>
          </a:xfrm>
          <a:custGeom>
            <a:avLst/>
            <a:gdLst/>
            <a:ahLst/>
            <a:cxnLst/>
            <a:rect r="r" b="b" t="t" l="l"/>
            <a:pathLst>
              <a:path h="6240585" w="6540521">
                <a:moveTo>
                  <a:pt x="0" y="0"/>
                </a:moveTo>
                <a:lnTo>
                  <a:pt x="6540522" y="0"/>
                </a:lnTo>
                <a:lnTo>
                  <a:pt x="6540522" y="6240585"/>
                </a:lnTo>
                <a:lnTo>
                  <a:pt x="0" y="62405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8800" y="5946150"/>
            <a:ext cx="2228122" cy="4340838"/>
          </a:xfrm>
          <a:custGeom>
            <a:avLst/>
            <a:gdLst/>
            <a:ahLst/>
            <a:cxnLst/>
            <a:rect r="r" b="b" t="t" l="l"/>
            <a:pathLst>
              <a:path h="4340838" w="2228122">
                <a:moveTo>
                  <a:pt x="0" y="0"/>
                </a:moveTo>
                <a:lnTo>
                  <a:pt x="2228122" y="0"/>
                </a:lnTo>
                <a:lnTo>
                  <a:pt x="2228122" y="4340838"/>
                </a:lnTo>
                <a:lnTo>
                  <a:pt x="0" y="43408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636382" y="5946150"/>
            <a:ext cx="2230424" cy="4340838"/>
          </a:xfrm>
          <a:custGeom>
            <a:avLst/>
            <a:gdLst/>
            <a:ahLst/>
            <a:cxnLst/>
            <a:rect r="r" b="b" t="t" l="l"/>
            <a:pathLst>
              <a:path h="4340838" w="2230424">
                <a:moveTo>
                  <a:pt x="0" y="0"/>
                </a:moveTo>
                <a:lnTo>
                  <a:pt x="2230424" y="0"/>
                </a:lnTo>
                <a:lnTo>
                  <a:pt x="2230424" y="4340838"/>
                </a:lnTo>
                <a:lnTo>
                  <a:pt x="0" y="4340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0126312" y="5946150"/>
            <a:ext cx="2228122" cy="4340838"/>
          </a:xfrm>
          <a:custGeom>
            <a:avLst/>
            <a:gdLst/>
            <a:ahLst/>
            <a:cxnLst/>
            <a:rect r="r" b="b" t="t" l="l"/>
            <a:pathLst>
              <a:path h="4340838" w="2228122">
                <a:moveTo>
                  <a:pt x="0" y="0"/>
                </a:moveTo>
                <a:lnTo>
                  <a:pt x="2228122" y="0"/>
                </a:lnTo>
                <a:lnTo>
                  <a:pt x="2228122" y="4340838"/>
                </a:lnTo>
                <a:lnTo>
                  <a:pt x="0" y="43408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14613970" y="5946150"/>
            <a:ext cx="2230424" cy="4340838"/>
          </a:xfrm>
          <a:custGeom>
            <a:avLst/>
            <a:gdLst/>
            <a:ahLst/>
            <a:cxnLst/>
            <a:rect r="r" b="b" t="t" l="l"/>
            <a:pathLst>
              <a:path h="4340838" w="2230424">
                <a:moveTo>
                  <a:pt x="0" y="0"/>
                </a:moveTo>
                <a:lnTo>
                  <a:pt x="2230424" y="0"/>
                </a:lnTo>
                <a:lnTo>
                  <a:pt x="2230424" y="4340838"/>
                </a:lnTo>
                <a:lnTo>
                  <a:pt x="0" y="434083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6" id="6"/>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Si es no es residente o ciudadana estadounidense</a:t>
            </a:r>
          </a:p>
        </p:txBody>
      </p:sp>
      <p:sp>
        <p:nvSpPr>
          <p:cNvPr name="TextBox 7" id="7"/>
          <p:cNvSpPr txBox="true"/>
          <p:nvPr/>
        </p:nvSpPr>
        <p:spPr>
          <a:xfrm rot="0">
            <a:off x="1148800" y="1923017"/>
            <a:ext cx="16314801" cy="3642741"/>
          </a:xfrm>
          <a:prstGeom prst="rect">
            <a:avLst/>
          </a:prstGeom>
        </p:spPr>
        <p:txBody>
          <a:bodyPr anchor="t" rtlCol="false" tIns="0" lIns="0" bIns="0" rIns="0">
            <a:spAutoFit/>
          </a:bodyPr>
          <a:lstStyle/>
          <a:p>
            <a:pPr marL="0" indent="0" lvl="0">
              <a:lnSpc>
                <a:spcPts val="4752"/>
              </a:lnSpc>
            </a:pPr>
            <a:r>
              <a:rPr lang="en-US" sz="3300" spc="264">
                <a:solidFill>
                  <a:srgbClr val="000000"/>
                </a:solidFill>
                <a:latin typeface="Arial Bold"/>
              </a:rPr>
              <a:t>A partir del 1 de julio de 2023, </a:t>
            </a:r>
            <a:r>
              <a:rPr lang="en-US" sz="3300" spc="264">
                <a:solidFill>
                  <a:srgbClr val="000000"/>
                </a:solidFill>
                <a:latin typeface="Arial"/>
              </a:rPr>
              <a:t>las personas que vivan en Maryland y no sean residentes o ciudadanos estadounidenses pueden calificar para la cobertura de Medicaid para atención prenatal y posparto según los requisitos de ingresos. Comuníquese con Maryland Health Connections hoy para presentar su solicitud. Inscríbase en Medicaid tan pronto como sepa que está embarazada. </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56986" y="429636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881405" y="1796672"/>
            <a:ext cx="7939429" cy="7690993"/>
          </a:xfrm>
          <a:prstGeom prst="rect">
            <a:avLst/>
          </a:prstGeom>
        </p:spPr>
        <p:txBody>
          <a:bodyPr anchor="t" rtlCol="false" tIns="0" lIns="0" bIns="0" rIns="0">
            <a:spAutoFit/>
          </a:bodyPr>
          <a:lstStyle/>
          <a:p>
            <a:pPr algn="l" marL="604519" indent="-302260" lvl="1">
              <a:lnSpc>
                <a:spcPts val="4675"/>
              </a:lnSpc>
              <a:buFont typeface="Arial"/>
              <a:buChar char="•"/>
            </a:pPr>
            <a:r>
              <a:rPr lang="en-US" sz="2799" strike="noStrike" u="none">
                <a:solidFill>
                  <a:srgbClr val="000000"/>
                </a:solidFill>
                <a:latin typeface="Arial"/>
              </a:rPr>
              <a:t>Birthdate</a:t>
            </a:r>
          </a:p>
          <a:p>
            <a:pPr algn="l" marL="604519" indent="-302260" lvl="1">
              <a:lnSpc>
                <a:spcPts val="4675"/>
              </a:lnSpc>
              <a:buFont typeface="Arial"/>
              <a:buChar char="•"/>
            </a:pPr>
            <a:r>
              <a:rPr lang="en-US" sz="2799" strike="noStrike" u="none">
                <a:solidFill>
                  <a:srgbClr val="000000"/>
                </a:solidFill>
                <a:latin typeface="Arial"/>
              </a:rPr>
              <a:t>Social Security numbers (or document numbers for legal immigrants)</a:t>
            </a:r>
          </a:p>
          <a:p>
            <a:pPr algn="l" marL="604519" indent="-302260" lvl="1">
              <a:lnSpc>
                <a:spcPts val="4675"/>
              </a:lnSpc>
              <a:buFont typeface="Arial"/>
              <a:buChar char="•"/>
            </a:pPr>
            <a:r>
              <a:rPr lang="en-US" sz="2799" strike="noStrike" u="none">
                <a:solidFill>
                  <a:srgbClr val="000000"/>
                </a:solidFill>
                <a:latin typeface="Arial"/>
              </a:rPr>
              <a:t>Proof of citizenship or immigration status</a:t>
            </a:r>
          </a:p>
          <a:p>
            <a:pPr algn="l" marL="604519" indent="-302260" lvl="1">
              <a:lnSpc>
                <a:spcPts val="4675"/>
              </a:lnSpc>
              <a:buFont typeface="Arial"/>
              <a:buChar char="•"/>
            </a:pPr>
            <a:r>
              <a:rPr lang="en-US" sz="2799" strike="noStrike" u="none">
                <a:solidFill>
                  <a:srgbClr val="000000"/>
                </a:solidFill>
                <a:latin typeface="Arial"/>
              </a:rPr>
              <a:t>Tax returns from previous years</a:t>
            </a:r>
          </a:p>
          <a:p>
            <a:pPr algn="l" marL="604519" indent="-302260" lvl="1">
              <a:lnSpc>
                <a:spcPts val="4675"/>
              </a:lnSpc>
              <a:buFont typeface="Arial"/>
              <a:buChar char="•"/>
            </a:pPr>
            <a:r>
              <a:rPr lang="en-US" sz="2799" strike="noStrike" u="none">
                <a:solidFill>
                  <a:srgbClr val="000000"/>
                </a:solidFill>
                <a:latin typeface="Arial"/>
              </a:rPr>
              <a:t>Employer and income information (pay stubs, W-2)</a:t>
            </a:r>
          </a:p>
          <a:p>
            <a:pPr algn="l" marL="604519" indent="-302260" lvl="1">
              <a:lnSpc>
                <a:spcPts val="4675"/>
              </a:lnSpc>
              <a:buFont typeface="Arial"/>
              <a:buChar char="•"/>
            </a:pPr>
            <a:r>
              <a:rPr lang="en-US" sz="2799" strike="noStrike" u="none">
                <a:solidFill>
                  <a:srgbClr val="000000"/>
                </a:solidFill>
                <a:latin typeface="Arial"/>
              </a:rPr>
              <a:t>Policy numbers of any current health insurance</a:t>
            </a:r>
          </a:p>
          <a:p>
            <a:pPr algn="l" marL="604519" indent="-302260" lvl="1">
              <a:lnSpc>
                <a:spcPts val="4675"/>
              </a:lnSpc>
              <a:buFont typeface="Arial"/>
              <a:buChar char="•"/>
            </a:pPr>
            <a:r>
              <a:rPr lang="en-US" sz="2799" strike="noStrike" u="none">
                <a:solidFill>
                  <a:srgbClr val="000000"/>
                </a:solidFill>
                <a:latin typeface="Arial"/>
              </a:rPr>
              <a:t>Information about any work-related coverage for which you or someone in your household may qualify</a:t>
            </a:r>
          </a:p>
          <a:p>
            <a:pPr algn="l" marL="604519" indent="-302260" lvl="1">
              <a:lnSpc>
                <a:spcPts val="4675"/>
              </a:lnSpc>
              <a:buFont typeface="Arial"/>
              <a:buChar char="•"/>
            </a:pPr>
            <a:r>
              <a:rPr lang="en-US" sz="2799" strike="noStrike" u="none">
                <a:solidFill>
                  <a:srgbClr val="000000"/>
                </a:solidFill>
                <a:latin typeface="Arial"/>
              </a:rPr>
              <a:t>Photo ID, to apply in person</a:t>
            </a:r>
          </a:p>
        </p:txBody>
      </p:sp>
      <p:sp>
        <p:nvSpPr>
          <p:cNvPr name="TextBox 4" id="4"/>
          <p:cNvSpPr txBox="true"/>
          <p:nvPr/>
        </p:nvSpPr>
        <p:spPr>
          <a:xfrm rot="0">
            <a:off x="10279327" y="1072529"/>
            <a:ext cx="6326981" cy="561975"/>
          </a:xfrm>
          <a:prstGeom prst="rect">
            <a:avLst/>
          </a:prstGeom>
        </p:spPr>
        <p:txBody>
          <a:bodyPr anchor="t" rtlCol="false" tIns="0" lIns="0" bIns="0" rIns="0">
            <a:spAutoFit/>
          </a:bodyPr>
          <a:lstStyle/>
          <a:p>
            <a:pPr algn="ctr" marL="0" indent="0" lvl="0">
              <a:lnSpc>
                <a:spcPts val="4199"/>
              </a:lnSpc>
              <a:spcBef>
                <a:spcPct val="0"/>
              </a:spcBef>
            </a:pPr>
            <a:r>
              <a:rPr lang="en-US" sz="2999" strike="noStrike" u="none">
                <a:solidFill>
                  <a:srgbClr val="462668"/>
                </a:solidFill>
                <a:latin typeface="Arial Bold"/>
              </a:rPr>
              <a:t>NECESSARY DOCUMENTS</a:t>
            </a:r>
          </a:p>
        </p:txBody>
      </p:sp>
      <p:sp>
        <p:nvSpPr>
          <p:cNvPr name="TextBox 5" id="5"/>
          <p:cNvSpPr txBox="true"/>
          <p:nvPr/>
        </p:nvSpPr>
        <p:spPr>
          <a:xfrm rot="0">
            <a:off x="1028700" y="8738870"/>
            <a:ext cx="8115300" cy="872490"/>
          </a:xfrm>
          <a:prstGeom prst="rect">
            <a:avLst/>
          </a:prstGeom>
        </p:spPr>
        <p:txBody>
          <a:bodyPr anchor="t" rtlCol="false" tIns="0" lIns="0" bIns="0" rIns="0">
            <a:spAutoFit/>
          </a:bodyPr>
          <a:lstStyle/>
          <a:p>
            <a:pPr algn="ctr" marL="0" indent="0" lvl="0">
              <a:lnSpc>
                <a:spcPts val="3359"/>
              </a:lnSpc>
              <a:spcBef>
                <a:spcPct val="0"/>
              </a:spcBef>
            </a:pPr>
            <a:r>
              <a:rPr lang="en-US" sz="2400" strike="noStrike" u="none">
                <a:solidFill>
                  <a:srgbClr val="873E8A"/>
                </a:solidFill>
                <a:latin typeface="Arial Bold"/>
              </a:rPr>
              <a:t>VISIT YOUR LOCAL HEALTH DEPARTMENT OR CALL MARYLAND HEALTH CONNECTIONS</a:t>
            </a:r>
          </a:p>
        </p:txBody>
      </p:sp>
      <p:sp>
        <p:nvSpPr>
          <p:cNvPr name="TextBox 6" id="6"/>
          <p:cNvSpPr txBox="true"/>
          <p:nvPr/>
        </p:nvSpPr>
        <p:spPr>
          <a:xfrm rot="0">
            <a:off x="1028700" y="2455892"/>
            <a:ext cx="8469508" cy="1421370"/>
          </a:xfrm>
          <a:prstGeom prst="rect">
            <a:avLst/>
          </a:prstGeom>
        </p:spPr>
        <p:txBody>
          <a:bodyPr anchor="t" rtlCol="false" tIns="0" lIns="0" bIns="0" rIns="0">
            <a:spAutoFit/>
          </a:bodyPr>
          <a:lstStyle/>
          <a:p>
            <a:pPr algn="ctr" marL="0" indent="0" lvl="0">
              <a:lnSpc>
                <a:spcPts val="5486"/>
              </a:lnSpc>
              <a:spcBef>
                <a:spcPct val="0"/>
              </a:spcBef>
            </a:pPr>
            <a:r>
              <a:rPr lang="en-US" sz="4898" strike="noStrike" u="none">
                <a:solidFill>
                  <a:srgbClr val="873E8A"/>
                </a:solidFill>
                <a:latin typeface="Arimo Bold"/>
              </a:rPr>
              <a:t>ACCESS PRENATAL CARE WITHOUT INSURANCE</a:t>
            </a:r>
          </a:p>
        </p:txBody>
      </p:sp>
      <p:sp>
        <p:nvSpPr>
          <p:cNvPr name="Freeform 7" id="7"/>
          <p:cNvSpPr/>
          <p:nvPr/>
        </p:nvSpPr>
        <p:spPr>
          <a:xfrm flipH="false" flipV="false" rot="0">
            <a:off x="2531087" y="1028700"/>
            <a:ext cx="4966596" cy="1094491"/>
          </a:xfrm>
          <a:custGeom>
            <a:avLst/>
            <a:gdLst/>
            <a:ahLst/>
            <a:cxnLst/>
            <a:rect r="r" b="b" t="t" l="l"/>
            <a:pathLst>
              <a:path h="1094491" w="4966596">
                <a:moveTo>
                  <a:pt x="0" y="0"/>
                </a:moveTo>
                <a:lnTo>
                  <a:pt x="4966597" y="0"/>
                </a:lnTo>
                <a:lnTo>
                  <a:pt x="4966597" y="1094491"/>
                </a:lnTo>
                <a:lnTo>
                  <a:pt x="0" y="1094491"/>
                </a:lnTo>
                <a:lnTo>
                  <a:pt x="0" y="0"/>
                </a:lnTo>
                <a:close/>
              </a:path>
            </a:pathLst>
          </a:custGeom>
          <a:blipFill>
            <a:blip r:embed="rId4"/>
            <a:stretch>
              <a:fillRect l="0" t="0" r="0" b="0"/>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56986" y="4296362"/>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881405" y="1796672"/>
            <a:ext cx="7768513" cy="8017383"/>
          </a:xfrm>
          <a:prstGeom prst="rect">
            <a:avLst/>
          </a:prstGeom>
        </p:spPr>
        <p:txBody>
          <a:bodyPr anchor="t" rtlCol="false" tIns="0" lIns="0" bIns="0" rIns="0">
            <a:spAutoFit/>
          </a:bodyPr>
          <a:lstStyle/>
          <a:p>
            <a:pPr marL="582930" indent="-291465" lvl="1">
              <a:lnSpc>
                <a:spcPts val="4536"/>
              </a:lnSpc>
              <a:buFont typeface="Arial"/>
              <a:buChar char="•"/>
            </a:pPr>
            <a:r>
              <a:rPr lang="en-US" sz="2700">
                <a:solidFill>
                  <a:srgbClr val="000000"/>
                </a:solidFill>
                <a:latin typeface="Arial"/>
              </a:rPr>
              <a:t>Fecha de nacimiento</a:t>
            </a:r>
          </a:p>
          <a:p>
            <a:pPr marL="582930" indent="-291465" lvl="1">
              <a:lnSpc>
                <a:spcPts val="4536"/>
              </a:lnSpc>
              <a:buFont typeface="Arial"/>
              <a:buChar char="•"/>
            </a:pPr>
            <a:r>
              <a:rPr lang="en-US" sz="2700">
                <a:solidFill>
                  <a:srgbClr val="000000"/>
                </a:solidFill>
                <a:latin typeface="Arial"/>
              </a:rPr>
              <a:t>Números de Seguro Social (o números de documento para inmigrantes legales)</a:t>
            </a:r>
          </a:p>
          <a:p>
            <a:pPr marL="582930" indent="-291465" lvl="1">
              <a:lnSpc>
                <a:spcPts val="4536"/>
              </a:lnSpc>
              <a:buFont typeface="Arial"/>
              <a:buChar char="•"/>
            </a:pPr>
            <a:r>
              <a:rPr lang="en-US" sz="2700">
                <a:solidFill>
                  <a:srgbClr val="000000"/>
                </a:solidFill>
                <a:latin typeface="Arial"/>
              </a:rPr>
              <a:t>Prueba de ciudadanía o estatus migratorio</a:t>
            </a:r>
          </a:p>
          <a:p>
            <a:pPr marL="582930" indent="-291465" lvl="1">
              <a:lnSpc>
                <a:spcPts val="4536"/>
              </a:lnSpc>
              <a:buFont typeface="Arial"/>
              <a:buChar char="•"/>
            </a:pPr>
            <a:r>
              <a:rPr lang="en-US" sz="2700">
                <a:solidFill>
                  <a:srgbClr val="000000"/>
                </a:solidFill>
                <a:latin typeface="Arial"/>
              </a:rPr>
              <a:t>Declaraciones de impuestos de años anteriores</a:t>
            </a:r>
          </a:p>
          <a:p>
            <a:pPr marL="582930" indent="-291465" lvl="1">
              <a:lnSpc>
                <a:spcPts val="4536"/>
              </a:lnSpc>
              <a:buFont typeface="Arial"/>
              <a:buChar char="•"/>
            </a:pPr>
            <a:r>
              <a:rPr lang="en-US" sz="2700">
                <a:solidFill>
                  <a:srgbClr val="000000"/>
                </a:solidFill>
                <a:latin typeface="Arial"/>
              </a:rPr>
              <a:t>Información del empleador e ingresos (talones de pago, W-2)</a:t>
            </a:r>
          </a:p>
          <a:p>
            <a:pPr marL="582930" indent="-291465" lvl="1">
              <a:lnSpc>
                <a:spcPts val="4536"/>
              </a:lnSpc>
              <a:buFont typeface="Arial"/>
              <a:buChar char="•"/>
            </a:pPr>
            <a:r>
              <a:rPr lang="en-US" sz="2700">
                <a:solidFill>
                  <a:srgbClr val="000000"/>
                </a:solidFill>
                <a:latin typeface="Arial"/>
              </a:rPr>
              <a:t>Números de póliza de cualquier seguro de salud actual</a:t>
            </a:r>
          </a:p>
          <a:p>
            <a:pPr marL="582930" indent="-291465" lvl="1">
              <a:lnSpc>
                <a:spcPts val="4536"/>
              </a:lnSpc>
              <a:buFont typeface="Arial"/>
              <a:buChar char="•"/>
            </a:pPr>
            <a:r>
              <a:rPr lang="en-US" sz="2700">
                <a:solidFill>
                  <a:srgbClr val="000000"/>
                </a:solidFill>
                <a:latin typeface="Arial"/>
              </a:rPr>
              <a:t>Información sobre cualquier cobertura relacionada con el trabajo para la que usted o alguien en su hogar pueda calificar</a:t>
            </a:r>
          </a:p>
          <a:p>
            <a:pPr marL="582930" indent="-291465" lvl="1">
              <a:lnSpc>
                <a:spcPts val="4536"/>
              </a:lnSpc>
              <a:buFont typeface="Arial"/>
              <a:buChar char="•"/>
            </a:pPr>
            <a:r>
              <a:rPr lang="en-US" sz="2700">
                <a:solidFill>
                  <a:srgbClr val="000000"/>
                </a:solidFill>
                <a:latin typeface="Arial"/>
              </a:rPr>
              <a:t>Identificación con foto, de aplicar en persona</a:t>
            </a:r>
          </a:p>
        </p:txBody>
      </p:sp>
      <p:sp>
        <p:nvSpPr>
          <p:cNvPr name="TextBox 4" id="4"/>
          <p:cNvSpPr txBox="true"/>
          <p:nvPr/>
        </p:nvSpPr>
        <p:spPr>
          <a:xfrm rot="0">
            <a:off x="10279327" y="1072529"/>
            <a:ext cx="6326981" cy="538480"/>
          </a:xfrm>
          <a:prstGeom prst="rect">
            <a:avLst/>
          </a:prstGeom>
        </p:spPr>
        <p:txBody>
          <a:bodyPr anchor="t" rtlCol="false" tIns="0" lIns="0" bIns="0" rIns="0">
            <a:spAutoFit/>
          </a:bodyPr>
          <a:lstStyle/>
          <a:p>
            <a:pPr algn="ctr">
              <a:lnSpc>
                <a:spcPts val="3919"/>
              </a:lnSpc>
            </a:pPr>
            <a:r>
              <a:rPr lang="en-US" sz="2799">
                <a:solidFill>
                  <a:srgbClr val="462668"/>
                </a:solidFill>
                <a:latin typeface="Arial Bold"/>
              </a:rPr>
              <a:t>DOCUMENTOS NECESARIOS</a:t>
            </a:r>
          </a:p>
        </p:txBody>
      </p:sp>
      <p:sp>
        <p:nvSpPr>
          <p:cNvPr name="TextBox 5" id="5"/>
          <p:cNvSpPr txBox="true"/>
          <p:nvPr/>
        </p:nvSpPr>
        <p:spPr>
          <a:xfrm rot="0">
            <a:off x="1028700" y="8738870"/>
            <a:ext cx="8115300" cy="836930"/>
          </a:xfrm>
          <a:prstGeom prst="rect">
            <a:avLst/>
          </a:prstGeom>
        </p:spPr>
        <p:txBody>
          <a:bodyPr anchor="t" rtlCol="false" tIns="0" lIns="0" bIns="0" rIns="0">
            <a:spAutoFit/>
          </a:bodyPr>
          <a:lstStyle/>
          <a:p>
            <a:pPr algn="ctr">
              <a:lnSpc>
                <a:spcPts val="3220"/>
              </a:lnSpc>
            </a:pPr>
            <a:r>
              <a:rPr lang="en-US" sz="2300">
                <a:solidFill>
                  <a:srgbClr val="873E8A"/>
                </a:solidFill>
                <a:latin typeface="Arial Bold"/>
              </a:rPr>
              <a:t>VISITE SU DEPARTAMENTO DE SALUD LOCAL O LLAME A LAS CONEXIONES DE SALUD DE MARYLAND</a:t>
            </a:r>
          </a:p>
        </p:txBody>
      </p:sp>
      <p:sp>
        <p:nvSpPr>
          <p:cNvPr name="TextBox 6" id="6"/>
          <p:cNvSpPr txBox="true"/>
          <p:nvPr/>
        </p:nvSpPr>
        <p:spPr>
          <a:xfrm rot="0">
            <a:off x="1028700" y="2262961"/>
            <a:ext cx="8469508" cy="1569325"/>
          </a:xfrm>
          <a:prstGeom prst="rect">
            <a:avLst/>
          </a:prstGeom>
        </p:spPr>
        <p:txBody>
          <a:bodyPr anchor="t" rtlCol="false" tIns="0" lIns="0" bIns="0" rIns="0">
            <a:spAutoFit/>
          </a:bodyPr>
          <a:lstStyle/>
          <a:p>
            <a:pPr algn="ctr">
              <a:lnSpc>
                <a:spcPts val="6046"/>
              </a:lnSpc>
            </a:pPr>
            <a:r>
              <a:rPr lang="en-US" sz="5398">
                <a:solidFill>
                  <a:srgbClr val="873E8A"/>
                </a:solidFill>
                <a:latin typeface="Arimo Bold"/>
              </a:rPr>
              <a:t>ACCEDER ATENCIÓN PRENATAL SIN SEGURO</a:t>
            </a:r>
          </a:p>
        </p:txBody>
      </p:sp>
      <p:sp>
        <p:nvSpPr>
          <p:cNvPr name="Freeform 7" id="7"/>
          <p:cNvSpPr/>
          <p:nvPr/>
        </p:nvSpPr>
        <p:spPr>
          <a:xfrm flipH="false" flipV="false" rot="0">
            <a:off x="2531087" y="1028700"/>
            <a:ext cx="4966596" cy="1094491"/>
          </a:xfrm>
          <a:custGeom>
            <a:avLst/>
            <a:gdLst/>
            <a:ahLst/>
            <a:cxnLst/>
            <a:rect r="r" b="b" t="t" l="l"/>
            <a:pathLst>
              <a:path h="1094491" w="4966596">
                <a:moveTo>
                  <a:pt x="0" y="0"/>
                </a:moveTo>
                <a:lnTo>
                  <a:pt x="4966597" y="0"/>
                </a:lnTo>
                <a:lnTo>
                  <a:pt x="4966597" y="1094491"/>
                </a:lnTo>
                <a:lnTo>
                  <a:pt x="0" y="1094491"/>
                </a:lnTo>
                <a:lnTo>
                  <a:pt x="0" y="0"/>
                </a:lnTo>
                <a:close/>
              </a:path>
            </a:pathLst>
          </a:custGeom>
          <a:blipFill>
            <a:blip r:embed="rId4"/>
            <a:stretch>
              <a:fillRect l="0" t="0" r="0" b="0"/>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87708" y="-2060666"/>
            <a:ext cx="16102602" cy="16001961"/>
          </a:xfrm>
          <a:custGeom>
            <a:avLst/>
            <a:gdLst/>
            <a:ahLst/>
            <a:cxnLst/>
            <a:rect r="r" b="b" t="t" l="l"/>
            <a:pathLst>
              <a:path h="16001961" w="16102602">
                <a:moveTo>
                  <a:pt x="0" y="0"/>
                </a:moveTo>
                <a:lnTo>
                  <a:pt x="16102602" y="0"/>
                </a:lnTo>
                <a:lnTo>
                  <a:pt x="16102602" y="16001961"/>
                </a:lnTo>
                <a:lnTo>
                  <a:pt x="0" y="16001961"/>
                </a:lnTo>
                <a:lnTo>
                  <a:pt x="0" y="0"/>
                </a:lnTo>
                <a:close/>
              </a:path>
            </a:pathLst>
          </a:custGeom>
          <a:blipFill>
            <a:blip r:embed="rId2">
              <a:alphaModFix amt="18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573526" y="579099"/>
            <a:ext cx="11140949" cy="2488719"/>
            <a:chOff x="0" y="0"/>
            <a:chExt cx="3768667" cy="841863"/>
          </a:xfrm>
        </p:grpSpPr>
        <p:sp>
          <p:nvSpPr>
            <p:cNvPr name="Freeform 4" id="4"/>
            <p:cNvSpPr/>
            <p:nvPr/>
          </p:nvSpPr>
          <p:spPr>
            <a:xfrm flipH="false" flipV="false" rot="0">
              <a:off x="0" y="0"/>
              <a:ext cx="3768666" cy="841863"/>
            </a:xfrm>
            <a:custGeom>
              <a:avLst/>
              <a:gdLst/>
              <a:ahLst/>
              <a:cxnLst/>
              <a:rect r="r" b="b" t="t" l="l"/>
              <a:pathLst>
                <a:path h="841863" w="3768666">
                  <a:moveTo>
                    <a:pt x="0" y="0"/>
                  </a:moveTo>
                  <a:lnTo>
                    <a:pt x="3768666" y="0"/>
                  </a:lnTo>
                  <a:lnTo>
                    <a:pt x="3768666" y="841863"/>
                  </a:lnTo>
                  <a:lnTo>
                    <a:pt x="0" y="841863"/>
                  </a:lnTo>
                  <a:close/>
                </a:path>
              </a:pathLst>
            </a:custGeom>
            <a:solidFill>
              <a:srgbClr val="493F6B"/>
            </a:solidFill>
          </p:spPr>
        </p:sp>
      </p:grpSp>
      <p:sp>
        <p:nvSpPr>
          <p:cNvPr name="Freeform 5" id="5"/>
          <p:cNvSpPr/>
          <p:nvPr/>
        </p:nvSpPr>
        <p:spPr>
          <a:xfrm flipH="false" flipV="false" rot="0">
            <a:off x="4226761" y="739845"/>
            <a:ext cx="9834477" cy="2167227"/>
          </a:xfrm>
          <a:custGeom>
            <a:avLst/>
            <a:gdLst/>
            <a:ahLst/>
            <a:cxnLst/>
            <a:rect r="r" b="b" t="t" l="l"/>
            <a:pathLst>
              <a:path h="2167227" w="9834477">
                <a:moveTo>
                  <a:pt x="0" y="0"/>
                </a:moveTo>
                <a:lnTo>
                  <a:pt x="9834478" y="0"/>
                </a:lnTo>
                <a:lnTo>
                  <a:pt x="9834478" y="2167227"/>
                </a:lnTo>
                <a:lnTo>
                  <a:pt x="0" y="2167227"/>
                </a:lnTo>
                <a:lnTo>
                  <a:pt x="0" y="0"/>
                </a:lnTo>
                <a:close/>
              </a:path>
            </a:pathLst>
          </a:custGeom>
          <a:blipFill>
            <a:blip r:embed="rId4"/>
            <a:stretch>
              <a:fillRect l="0" t="0" r="0" b="0"/>
            </a:stretch>
          </a:blipFill>
        </p:spPr>
      </p:sp>
      <p:sp>
        <p:nvSpPr>
          <p:cNvPr name="Freeform 6" id="6"/>
          <p:cNvSpPr/>
          <p:nvPr/>
        </p:nvSpPr>
        <p:spPr>
          <a:xfrm flipH="false" flipV="false" rot="0">
            <a:off x="3355191" y="3508809"/>
            <a:ext cx="11577617" cy="6270851"/>
          </a:xfrm>
          <a:custGeom>
            <a:avLst/>
            <a:gdLst/>
            <a:ahLst/>
            <a:cxnLst/>
            <a:rect r="r" b="b" t="t" l="l"/>
            <a:pathLst>
              <a:path h="6270851" w="11577617">
                <a:moveTo>
                  <a:pt x="0" y="0"/>
                </a:moveTo>
                <a:lnTo>
                  <a:pt x="11577618" y="0"/>
                </a:lnTo>
                <a:lnTo>
                  <a:pt x="11577618" y="6270851"/>
                </a:lnTo>
                <a:lnTo>
                  <a:pt x="0" y="6270851"/>
                </a:lnTo>
                <a:lnTo>
                  <a:pt x="0" y="0"/>
                </a:lnTo>
                <a:close/>
              </a:path>
            </a:pathLst>
          </a:custGeom>
          <a:blipFill>
            <a:blip r:embed="rId5"/>
            <a:stretch>
              <a:fillRect l="-11386" t="-106087" r="-12166" b="-93435"/>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87708" y="-2060666"/>
            <a:ext cx="16102602" cy="16001961"/>
          </a:xfrm>
          <a:custGeom>
            <a:avLst/>
            <a:gdLst/>
            <a:ahLst/>
            <a:cxnLst/>
            <a:rect r="r" b="b" t="t" l="l"/>
            <a:pathLst>
              <a:path h="16001961" w="16102602">
                <a:moveTo>
                  <a:pt x="0" y="0"/>
                </a:moveTo>
                <a:lnTo>
                  <a:pt x="16102602" y="0"/>
                </a:lnTo>
                <a:lnTo>
                  <a:pt x="16102602" y="16001961"/>
                </a:lnTo>
                <a:lnTo>
                  <a:pt x="0" y="16001961"/>
                </a:lnTo>
                <a:lnTo>
                  <a:pt x="0" y="0"/>
                </a:lnTo>
                <a:close/>
              </a:path>
            </a:pathLst>
          </a:custGeom>
          <a:blipFill>
            <a:blip r:embed="rId2">
              <a:alphaModFix amt="18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573526" y="579099"/>
            <a:ext cx="11140949" cy="2488719"/>
            <a:chOff x="0" y="0"/>
            <a:chExt cx="3768667" cy="841863"/>
          </a:xfrm>
        </p:grpSpPr>
        <p:sp>
          <p:nvSpPr>
            <p:cNvPr name="Freeform 4" id="4"/>
            <p:cNvSpPr/>
            <p:nvPr/>
          </p:nvSpPr>
          <p:spPr>
            <a:xfrm flipH="false" flipV="false" rot="0">
              <a:off x="0" y="0"/>
              <a:ext cx="3768666" cy="841863"/>
            </a:xfrm>
            <a:custGeom>
              <a:avLst/>
              <a:gdLst/>
              <a:ahLst/>
              <a:cxnLst/>
              <a:rect r="r" b="b" t="t" l="l"/>
              <a:pathLst>
                <a:path h="841863" w="3768666">
                  <a:moveTo>
                    <a:pt x="0" y="0"/>
                  </a:moveTo>
                  <a:lnTo>
                    <a:pt x="3768666" y="0"/>
                  </a:lnTo>
                  <a:lnTo>
                    <a:pt x="3768666" y="841863"/>
                  </a:lnTo>
                  <a:lnTo>
                    <a:pt x="0" y="841863"/>
                  </a:lnTo>
                  <a:close/>
                </a:path>
              </a:pathLst>
            </a:custGeom>
            <a:solidFill>
              <a:srgbClr val="493F6B"/>
            </a:solidFill>
          </p:spPr>
        </p:sp>
      </p:grpSp>
      <p:sp>
        <p:nvSpPr>
          <p:cNvPr name="Freeform 5" id="5"/>
          <p:cNvSpPr/>
          <p:nvPr/>
        </p:nvSpPr>
        <p:spPr>
          <a:xfrm flipH="false" flipV="false" rot="0">
            <a:off x="4226761" y="739845"/>
            <a:ext cx="9834477" cy="2167227"/>
          </a:xfrm>
          <a:custGeom>
            <a:avLst/>
            <a:gdLst/>
            <a:ahLst/>
            <a:cxnLst/>
            <a:rect r="r" b="b" t="t" l="l"/>
            <a:pathLst>
              <a:path h="2167227" w="9834477">
                <a:moveTo>
                  <a:pt x="0" y="0"/>
                </a:moveTo>
                <a:lnTo>
                  <a:pt x="9834478" y="0"/>
                </a:lnTo>
                <a:lnTo>
                  <a:pt x="9834478" y="2167227"/>
                </a:lnTo>
                <a:lnTo>
                  <a:pt x="0" y="2167227"/>
                </a:lnTo>
                <a:lnTo>
                  <a:pt x="0" y="0"/>
                </a:lnTo>
                <a:close/>
              </a:path>
            </a:pathLst>
          </a:custGeom>
          <a:blipFill>
            <a:blip r:embed="rId4"/>
            <a:stretch>
              <a:fillRect l="0" t="0" r="0" b="0"/>
            </a:stretch>
          </a:blipFill>
        </p:spPr>
      </p:sp>
      <p:grpSp>
        <p:nvGrpSpPr>
          <p:cNvPr name="Group 6" id="6"/>
          <p:cNvGrpSpPr/>
          <p:nvPr/>
        </p:nvGrpSpPr>
        <p:grpSpPr>
          <a:xfrm rot="0">
            <a:off x="4822236" y="3620433"/>
            <a:ext cx="9677086" cy="5924764"/>
            <a:chOff x="0" y="0"/>
            <a:chExt cx="12902782" cy="7899686"/>
          </a:xfrm>
        </p:grpSpPr>
        <p:sp>
          <p:nvSpPr>
            <p:cNvPr name="Freeform 7" id="7"/>
            <p:cNvSpPr/>
            <p:nvPr/>
          </p:nvSpPr>
          <p:spPr>
            <a:xfrm flipH="false" flipV="false" rot="0">
              <a:off x="0" y="0"/>
              <a:ext cx="6811494" cy="1587078"/>
            </a:xfrm>
            <a:custGeom>
              <a:avLst/>
              <a:gdLst/>
              <a:ahLst/>
              <a:cxnLst/>
              <a:rect r="r" b="b" t="t" l="l"/>
              <a:pathLst>
                <a:path h="1587078" w="6811494">
                  <a:moveTo>
                    <a:pt x="0" y="0"/>
                  </a:moveTo>
                  <a:lnTo>
                    <a:pt x="6811494" y="0"/>
                  </a:lnTo>
                  <a:lnTo>
                    <a:pt x="6811494" y="1587078"/>
                  </a:lnTo>
                  <a:lnTo>
                    <a:pt x="0" y="15870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4586000" y="0"/>
              <a:ext cx="6811494" cy="1587078"/>
            </a:xfrm>
            <a:custGeom>
              <a:avLst/>
              <a:gdLst/>
              <a:ahLst/>
              <a:cxnLst/>
              <a:rect r="r" b="b" t="t" l="l"/>
              <a:pathLst>
                <a:path h="1587078" w="6811494">
                  <a:moveTo>
                    <a:pt x="0" y="0"/>
                  </a:moveTo>
                  <a:lnTo>
                    <a:pt x="6811494" y="0"/>
                  </a:lnTo>
                  <a:lnTo>
                    <a:pt x="6811494" y="1587078"/>
                  </a:lnTo>
                  <a:lnTo>
                    <a:pt x="0" y="15870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51457" y="2015270"/>
              <a:ext cx="12751325" cy="5231820"/>
            </a:xfrm>
            <a:prstGeom prst="rect">
              <a:avLst/>
            </a:prstGeom>
          </p:spPr>
          <p:txBody>
            <a:bodyPr anchor="t" rtlCol="false" tIns="0" lIns="0" bIns="0" rIns="0">
              <a:spAutoFit/>
            </a:bodyPr>
            <a:lstStyle/>
            <a:p>
              <a:pPr algn="l" marL="598338" indent="-299169" lvl="1">
                <a:lnSpc>
                  <a:spcPts val="3935"/>
                </a:lnSpc>
                <a:spcBef>
                  <a:spcPct val="0"/>
                </a:spcBef>
                <a:buFont typeface="Arial"/>
                <a:buChar char="•"/>
              </a:pPr>
              <a:r>
                <a:rPr lang="en-US" sz="2771" strike="noStrike" u="none">
                  <a:solidFill>
                    <a:srgbClr val="493F6B"/>
                  </a:solidFill>
                  <a:latin typeface="Arial"/>
                </a:rPr>
                <a:t>Online at marylandhealthconnection.gov</a:t>
              </a:r>
            </a:p>
            <a:p>
              <a:pPr algn="l" marL="598338" indent="-299169" lvl="1">
                <a:lnSpc>
                  <a:spcPts val="3935"/>
                </a:lnSpc>
                <a:spcBef>
                  <a:spcPct val="0"/>
                </a:spcBef>
                <a:buFont typeface="Arial"/>
                <a:buChar char="•"/>
              </a:pPr>
              <a:r>
                <a:rPr lang="en-US" sz="2771" strike="noStrike" u="none">
                  <a:solidFill>
                    <a:srgbClr val="493F6B"/>
                  </a:solidFill>
                  <a:latin typeface="Arial"/>
                </a:rPr>
                <a:t>By calling 1-855-642-8572</a:t>
              </a:r>
            </a:p>
            <a:p>
              <a:pPr algn="l" marL="598338" indent="-299169" lvl="1">
                <a:lnSpc>
                  <a:spcPts val="3935"/>
                </a:lnSpc>
                <a:spcBef>
                  <a:spcPct val="0"/>
                </a:spcBef>
                <a:buFont typeface="Arial"/>
                <a:buChar char="•"/>
              </a:pPr>
              <a:r>
                <a:rPr lang="en-US" sz="2771" strike="noStrike" u="none">
                  <a:solidFill>
                    <a:srgbClr val="493F6B"/>
                  </a:solidFill>
                  <a:latin typeface="Arial"/>
                </a:rPr>
                <a:t>TTY users should call 711 for Maryland Relay Service</a:t>
              </a:r>
            </a:p>
            <a:p>
              <a:pPr algn="l" marL="598338" indent="-299169" lvl="1">
                <a:lnSpc>
                  <a:spcPts val="3935"/>
                </a:lnSpc>
                <a:spcBef>
                  <a:spcPct val="0"/>
                </a:spcBef>
                <a:buFont typeface="Arial"/>
                <a:buChar char="•"/>
              </a:pPr>
              <a:r>
                <a:rPr lang="en-US" sz="2771" strike="noStrike" u="none">
                  <a:solidFill>
                    <a:srgbClr val="493F6B"/>
                  </a:solidFill>
                  <a:latin typeface="Arial"/>
                </a:rPr>
                <a:t>In person at your local Health Department or Office of Health and Human Services</a:t>
              </a:r>
            </a:p>
            <a:p>
              <a:pPr algn="l" marL="598338" indent="-299169" lvl="1">
                <a:lnSpc>
                  <a:spcPts val="3935"/>
                </a:lnSpc>
                <a:spcBef>
                  <a:spcPct val="0"/>
                </a:spcBef>
                <a:buFont typeface="Arial"/>
                <a:buChar char="•"/>
              </a:pPr>
              <a:r>
                <a:rPr lang="en-US" sz="2771" strike="noStrike" u="none">
                  <a:solidFill>
                    <a:srgbClr val="493F6B"/>
                  </a:solidFill>
                  <a:latin typeface="Arial"/>
                </a:rPr>
                <a:t>Find more information at https://health.maryland.gov/mmcp/medicaid-mch-initiatives/Pages/healthybabies.aspx</a:t>
              </a:r>
            </a:p>
          </p:txBody>
        </p:sp>
        <p:sp>
          <p:nvSpPr>
            <p:cNvPr name="TextBox 10" id="10"/>
            <p:cNvSpPr txBox="true"/>
            <p:nvPr/>
          </p:nvSpPr>
          <p:spPr>
            <a:xfrm rot="0">
              <a:off x="690742" y="244008"/>
              <a:ext cx="10109948" cy="608397"/>
            </a:xfrm>
            <a:prstGeom prst="rect">
              <a:avLst/>
            </a:prstGeom>
          </p:spPr>
          <p:txBody>
            <a:bodyPr anchor="t" rtlCol="false" tIns="0" lIns="0" bIns="0" rIns="0">
              <a:spAutoFit/>
            </a:bodyPr>
            <a:lstStyle/>
            <a:p>
              <a:pPr algn="ctr" marL="0" indent="0" lvl="0">
                <a:lnSpc>
                  <a:spcPts val="3349"/>
                </a:lnSpc>
                <a:spcBef>
                  <a:spcPct val="0"/>
                </a:spcBef>
              </a:pPr>
              <a:r>
                <a:rPr lang="en-US" sz="2679" spc="683" strike="noStrike" u="none">
                  <a:solidFill>
                    <a:srgbClr val="FFFFFF"/>
                  </a:solidFill>
                  <a:latin typeface="Arial"/>
                </a:rPr>
                <a:t>TO APPLY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87708" y="-2060666"/>
            <a:ext cx="16102602" cy="16001961"/>
          </a:xfrm>
          <a:custGeom>
            <a:avLst/>
            <a:gdLst/>
            <a:ahLst/>
            <a:cxnLst/>
            <a:rect r="r" b="b" t="t" l="l"/>
            <a:pathLst>
              <a:path h="16001961" w="16102602">
                <a:moveTo>
                  <a:pt x="0" y="0"/>
                </a:moveTo>
                <a:lnTo>
                  <a:pt x="16102602" y="0"/>
                </a:lnTo>
                <a:lnTo>
                  <a:pt x="16102602" y="16001961"/>
                </a:lnTo>
                <a:lnTo>
                  <a:pt x="0" y="16001961"/>
                </a:lnTo>
                <a:lnTo>
                  <a:pt x="0" y="0"/>
                </a:lnTo>
                <a:close/>
              </a:path>
            </a:pathLst>
          </a:custGeom>
          <a:blipFill>
            <a:blip r:embed="rId2">
              <a:alphaModFix amt="18999"/>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573526" y="579099"/>
            <a:ext cx="11140949" cy="2488719"/>
            <a:chOff x="0" y="0"/>
            <a:chExt cx="3768667" cy="841863"/>
          </a:xfrm>
        </p:grpSpPr>
        <p:sp>
          <p:nvSpPr>
            <p:cNvPr name="Freeform 4" id="4"/>
            <p:cNvSpPr/>
            <p:nvPr/>
          </p:nvSpPr>
          <p:spPr>
            <a:xfrm flipH="false" flipV="false" rot="0">
              <a:off x="0" y="0"/>
              <a:ext cx="3768666" cy="841863"/>
            </a:xfrm>
            <a:custGeom>
              <a:avLst/>
              <a:gdLst/>
              <a:ahLst/>
              <a:cxnLst/>
              <a:rect r="r" b="b" t="t" l="l"/>
              <a:pathLst>
                <a:path h="841863" w="3768666">
                  <a:moveTo>
                    <a:pt x="0" y="0"/>
                  </a:moveTo>
                  <a:lnTo>
                    <a:pt x="3768666" y="0"/>
                  </a:lnTo>
                  <a:lnTo>
                    <a:pt x="3768666" y="841863"/>
                  </a:lnTo>
                  <a:lnTo>
                    <a:pt x="0" y="841863"/>
                  </a:lnTo>
                  <a:close/>
                </a:path>
              </a:pathLst>
            </a:custGeom>
            <a:solidFill>
              <a:srgbClr val="493F6B"/>
            </a:solidFill>
          </p:spPr>
        </p:sp>
      </p:grpSp>
      <p:sp>
        <p:nvSpPr>
          <p:cNvPr name="Freeform 5" id="5"/>
          <p:cNvSpPr/>
          <p:nvPr/>
        </p:nvSpPr>
        <p:spPr>
          <a:xfrm flipH="false" flipV="false" rot="0">
            <a:off x="4226761" y="739845"/>
            <a:ext cx="9834477" cy="2167227"/>
          </a:xfrm>
          <a:custGeom>
            <a:avLst/>
            <a:gdLst/>
            <a:ahLst/>
            <a:cxnLst/>
            <a:rect r="r" b="b" t="t" l="l"/>
            <a:pathLst>
              <a:path h="2167227" w="9834477">
                <a:moveTo>
                  <a:pt x="0" y="0"/>
                </a:moveTo>
                <a:lnTo>
                  <a:pt x="9834478" y="0"/>
                </a:lnTo>
                <a:lnTo>
                  <a:pt x="9834478" y="2167227"/>
                </a:lnTo>
                <a:lnTo>
                  <a:pt x="0" y="2167227"/>
                </a:lnTo>
                <a:lnTo>
                  <a:pt x="0" y="0"/>
                </a:lnTo>
                <a:close/>
              </a:path>
            </a:pathLst>
          </a:custGeom>
          <a:blipFill>
            <a:blip r:embed="rId4"/>
            <a:stretch>
              <a:fillRect l="0" t="0" r="0" b="0"/>
            </a:stretch>
          </a:blipFill>
        </p:spPr>
      </p:sp>
      <p:grpSp>
        <p:nvGrpSpPr>
          <p:cNvPr name="Group 6" id="6"/>
          <p:cNvGrpSpPr/>
          <p:nvPr/>
        </p:nvGrpSpPr>
        <p:grpSpPr>
          <a:xfrm rot="0">
            <a:off x="4822236" y="3620433"/>
            <a:ext cx="9677086" cy="5924764"/>
            <a:chOff x="0" y="0"/>
            <a:chExt cx="12902782" cy="7899686"/>
          </a:xfrm>
        </p:grpSpPr>
        <p:sp>
          <p:nvSpPr>
            <p:cNvPr name="Freeform 7" id="7"/>
            <p:cNvSpPr/>
            <p:nvPr/>
          </p:nvSpPr>
          <p:spPr>
            <a:xfrm flipH="false" flipV="false" rot="0">
              <a:off x="0" y="0"/>
              <a:ext cx="6811494" cy="1587078"/>
            </a:xfrm>
            <a:custGeom>
              <a:avLst/>
              <a:gdLst/>
              <a:ahLst/>
              <a:cxnLst/>
              <a:rect r="r" b="b" t="t" l="l"/>
              <a:pathLst>
                <a:path h="1587078" w="6811494">
                  <a:moveTo>
                    <a:pt x="0" y="0"/>
                  </a:moveTo>
                  <a:lnTo>
                    <a:pt x="6811494" y="0"/>
                  </a:lnTo>
                  <a:lnTo>
                    <a:pt x="6811494" y="1587078"/>
                  </a:lnTo>
                  <a:lnTo>
                    <a:pt x="0" y="15870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4586000" y="0"/>
              <a:ext cx="6811494" cy="1587078"/>
            </a:xfrm>
            <a:custGeom>
              <a:avLst/>
              <a:gdLst/>
              <a:ahLst/>
              <a:cxnLst/>
              <a:rect r="r" b="b" t="t" l="l"/>
              <a:pathLst>
                <a:path h="1587078" w="6811494">
                  <a:moveTo>
                    <a:pt x="0" y="0"/>
                  </a:moveTo>
                  <a:lnTo>
                    <a:pt x="6811494" y="0"/>
                  </a:lnTo>
                  <a:lnTo>
                    <a:pt x="6811494" y="1587078"/>
                  </a:lnTo>
                  <a:lnTo>
                    <a:pt x="0" y="15870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51457" y="2015270"/>
              <a:ext cx="12751325" cy="5884416"/>
            </a:xfrm>
            <a:prstGeom prst="rect">
              <a:avLst/>
            </a:prstGeom>
          </p:spPr>
          <p:txBody>
            <a:bodyPr anchor="t" rtlCol="false" tIns="0" lIns="0" bIns="0" rIns="0">
              <a:spAutoFit/>
            </a:bodyPr>
            <a:lstStyle/>
            <a:p>
              <a:pPr marL="598338" indent="-299169" lvl="1">
                <a:lnSpc>
                  <a:spcPts val="3935"/>
                </a:lnSpc>
                <a:buFont typeface="Arial"/>
                <a:buChar char="•"/>
              </a:pPr>
              <a:r>
                <a:rPr lang="en-US" sz="2771">
                  <a:solidFill>
                    <a:srgbClr val="493F6B"/>
                  </a:solidFill>
                  <a:latin typeface="Arial"/>
                </a:rPr>
                <a:t>En línea en marylandhealthconnection.gov</a:t>
              </a:r>
            </a:p>
            <a:p>
              <a:pPr marL="598338" indent="-299169" lvl="1">
                <a:lnSpc>
                  <a:spcPts val="3935"/>
                </a:lnSpc>
                <a:buFont typeface="Arial"/>
                <a:buChar char="•"/>
              </a:pPr>
              <a:r>
                <a:rPr lang="en-US" sz="2771">
                  <a:solidFill>
                    <a:srgbClr val="493F6B"/>
                  </a:solidFill>
                  <a:latin typeface="Arial"/>
                </a:rPr>
                <a:t>Llamando al 1-855-642-8572</a:t>
              </a:r>
            </a:p>
            <a:p>
              <a:pPr marL="598338" indent="-299169" lvl="1">
                <a:lnSpc>
                  <a:spcPts val="3935"/>
                </a:lnSpc>
                <a:buFont typeface="Arial"/>
                <a:buChar char="•"/>
              </a:pPr>
              <a:r>
                <a:rPr lang="en-US" sz="2771">
                  <a:solidFill>
                    <a:srgbClr val="493F6B"/>
                  </a:solidFill>
                  <a:latin typeface="Arial"/>
                </a:rPr>
                <a:t>Los usuarios de TTY deben llamar al 711 para el servicio de retransmisión de Maryland</a:t>
              </a:r>
            </a:p>
            <a:p>
              <a:pPr marL="598338" indent="-299169" lvl="1">
                <a:lnSpc>
                  <a:spcPts val="3935"/>
                </a:lnSpc>
                <a:buFont typeface="Arial"/>
                <a:buChar char="•"/>
              </a:pPr>
              <a:r>
                <a:rPr lang="en-US" sz="2771">
                  <a:solidFill>
                    <a:srgbClr val="493F6B"/>
                  </a:solidFill>
                  <a:latin typeface="Arial"/>
                </a:rPr>
                <a:t>En persona en el Departamento de Salud local o en la Oficina de Salud y Servicios Humanos</a:t>
              </a:r>
            </a:p>
            <a:p>
              <a:pPr marL="598338" indent="-299169" lvl="1">
                <a:lnSpc>
                  <a:spcPts val="3935"/>
                </a:lnSpc>
                <a:buFont typeface="Arial"/>
                <a:buChar char="•"/>
              </a:pPr>
              <a:r>
                <a:rPr lang="en-US" sz="2771">
                  <a:solidFill>
                    <a:srgbClr val="493F6B"/>
                  </a:solidFill>
                  <a:latin typeface="Arial"/>
                </a:rPr>
                <a:t>Encuentre más información en https://health.maryland.gov/mmcp/medicaid-mch-initiatives/Pages/healthybabies.aspx</a:t>
              </a:r>
            </a:p>
          </p:txBody>
        </p:sp>
        <p:sp>
          <p:nvSpPr>
            <p:cNvPr name="TextBox 10" id="10"/>
            <p:cNvSpPr txBox="true"/>
            <p:nvPr/>
          </p:nvSpPr>
          <p:spPr>
            <a:xfrm rot="0">
              <a:off x="690742" y="244008"/>
              <a:ext cx="10109948" cy="608397"/>
            </a:xfrm>
            <a:prstGeom prst="rect">
              <a:avLst/>
            </a:prstGeom>
          </p:spPr>
          <p:txBody>
            <a:bodyPr anchor="t" rtlCol="false" tIns="0" lIns="0" bIns="0" rIns="0">
              <a:spAutoFit/>
            </a:bodyPr>
            <a:lstStyle/>
            <a:p>
              <a:pPr algn="ctr" marL="0" indent="0" lvl="0">
                <a:lnSpc>
                  <a:spcPts val="3349"/>
                </a:lnSpc>
                <a:spcBef>
                  <a:spcPct val="0"/>
                </a:spcBef>
              </a:pPr>
              <a:r>
                <a:rPr lang="en-US" sz="2679" spc="683">
                  <a:solidFill>
                    <a:srgbClr val="FFFFFF"/>
                  </a:solidFill>
                  <a:latin typeface="Arial"/>
                </a:rPr>
                <a:t>PARA APLICAR</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507181" y="2304039"/>
            <a:ext cx="12873902" cy="7241479"/>
            <a:chOff x="0" y="0"/>
            <a:chExt cx="11289030" cy="6350000"/>
          </a:xfrm>
        </p:grpSpPr>
        <p:sp>
          <p:nvSpPr>
            <p:cNvPr name="Freeform 3" id="3"/>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9228" r="0" b="-9228"/>
              </a:stretch>
            </a:blipFill>
          </p:spPr>
        </p:sp>
      </p:grpSp>
      <p:sp>
        <p:nvSpPr>
          <p:cNvPr name="TextBox 4" id="4"/>
          <p:cNvSpPr txBox="true"/>
          <p:nvPr/>
        </p:nvSpPr>
        <p:spPr>
          <a:xfrm rot="0">
            <a:off x="655211" y="557168"/>
            <a:ext cx="17095472" cy="1628507"/>
          </a:xfrm>
          <a:prstGeom prst="rect">
            <a:avLst/>
          </a:prstGeom>
        </p:spPr>
        <p:txBody>
          <a:bodyPr anchor="t" rtlCol="false" tIns="0" lIns="0" bIns="0" rIns="0">
            <a:spAutoFit/>
          </a:bodyPr>
          <a:lstStyle/>
          <a:p>
            <a:pPr algn="ctr" marL="0" indent="0" lvl="0">
              <a:lnSpc>
                <a:spcPts val="6270"/>
              </a:lnSpc>
              <a:spcBef>
                <a:spcPct val="0"/>
              </a:spcBef>
            </a:pPr>
            <a:r>
              <a:rPr lang="en-US" sz="5598" strike="noStrike" u="none">
                <a:solidFill>
                  <a:srgbClr val="BF348F"/>
                </a:solidFill>
                <a:latin typeface="Arimo Bold"/>
              </a:rPr>
              <a:t>“I RECEIVED MY HEALTH INSURANCE, WHAT DO I DO?”</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507181" y="2304039"/>
            <a:ext cx="12873902" cy="7241479"/>
            <a:chOff x="0" y="0"/>
            <a:chExt cx="11289030" cy="6350000"/>
          </a:xfrm>
        </p:grpSpPr>
        <p:sp>
          <p:nvSpPr>
            <p:cNvPr name="Freeform 3" id="3"/>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9228" r="0" b="-9228"/>
              </a:stretch>
            </a:blipFill>
          </p:spPr>
        </p:sp>
      </p:grpSp>
      <p:sp>
        <p:nvSpPr>
          <p:cNvPr name="TextBox 4" id="4"/>
          <p:cNvSpPr txBox="true"/>
          <p:nvPr/>
        </p:nvSpPr>
        <p:spPr>
          <a:xfrm rot="0">
            <a:off x="1595248" y="1038225"/>
            <a:ext cx="15097503" cy="807325"/>
          </a:xfrm>
          <a:prstGeom prst="rect">
            <a:avLst/>
          </a:prstGeom>
        </p:spPr>
        <p:txBody>
          <a:bodyPr anchor="t" rtlCol="false" tIns="0" lIns="0" bIns="0" rIns="0">
            <a:spAutoFit/>
          </a:bodyPr>
          <a:lstStyle/>
          <a:p>
            <a:pPr>
              <a:lnSpc>
                <a:spcPts val="6046"/>
              </a:lnSpc>
            </a:pPr>
            <a:r>
              <a:rPr lang="en-US" sz="5398">
                <a:solidFill>
                  <a:srgbClr val="BF348F"/>
                </a:solidFill>
                <a:latin typeface="Arimo Bold"/>
              </a:rPr>
              <a:t>“RECIBÍ MI SEGURO MÉDICO, ¿QUÉ HAGO?”</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62948" y="3515409"/>
            <a:ext cx="4562104" cy="1005353"/>
          </a:xfrm>
          <a:custGeom>
            <a:avLst/>
            <a:gdLst/>
            <a:ahLst/>
            <a:cxnLst/>
            <a:rect r="r" b="b" t="t" l="l"/>
            <a:pathLst>
              <a:path h="1005353" w="4562104">
                <a:moveTo>
                  <a:pt x="0" y="0"/>
                </a:moveTo>
                <a:lnTo>
                  <a:pt x="4562104" y="0"/>
                </a:lnTo>
                <a:lnTo>
                  <a:pt x="4562104" y="1005353"/>
                </a:lnTo>
                <a:lnTo>
                  <a:pt x="0" y="1005353"/>
                </a:lnTo>
                <a:lnTo>
                  <a:pt x="0" y="0"/>
                </a:lnTo>
                <a:close/>
              </a:path>
            </a:pathLst>
          </a:custGeom>
          <a:blipFill>
            <a:blip r:embed="rId3"/>
            <a:stretch>
              <a:fillRect l="0" t="0" r="0" b="0"/>
            </a:stretch>
          </a:blipFill>
        </p:spPr>
      </p:sp>
      <p:sp>
        <p:nvSpPr>
          <p:cNvPr name="TextBox 3" id="3"/>
          <p:cNvSpPr txBox="true"/>
          <p:nvPr/>
        </p:nvSpPr>
        <p:spPr>
          <a:xfrm rot="0">
            <a:off x="3591371" y="5029200"/>
            <a:ext cx="11105257" cy="807085"/>
          </a:xfrm>
          <a:prstGeom prst="rect">
            <a:avLst/>
          </a:prstGeom>
        </p:spPr>
        <p:txBody>
          <a:bodyPr anchor="t" rtlCol="false" tIns="0" lIns="0" bIns="0" rIns="0">
            <a:spAutoFit/>
          </a:bodyPr>
          <a:lstStyle/>
          <a:p>
            <a:pPr>
              <a:lnSpc>
                <a:spcPts val="6439"/>
              </a:lnSpc>
            </a:pPr>
            <a:r>
              <a:rPr lang="en-US" sz="4599" u="sng">
                <a:solidFill>
                  <a:srgbClr val="000000"/>
                </a:solidFill>
                <a:latin typeface="Arimo"/>
                <a:hlinkClick r:id="rId4" tooltip="https://www.marylandhealthconnection.gov"/>
              </a:rPr>
              <a:t>https://www.marylandhealthconnection.gov</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93887" y="2166803"/>
            <a:ext cx="14500226" cy="5953393"/>
            <a:chOff x="0" y="0"/>
            <a:chExt cx="19333635" cy="7937858"/>
          </a:xfrm>
        </p:grpSpPr>
        <p:pic>
          <p:nvPicPr>
            <p:cNvPr name="Picture 3" id="3"/>
            <p:cNvPicPr>
              <a:picLocks noChangeAspect="true"/>
            </p:cNvPicPr>
            <p:nvPr/>
          </p:nvPicPr>
          <p:blipFill>
            <a:blip r:embed="rId3"/>
            <a:srcRect l="0" t="39749" r="2229" b="0"/>
            <a:stretch>
              <a:fillRect/>
            </a:stretch>
          </p:blipFill>
          <p:spPr>
            <a:xfrm flipH="false" flipV="false">
              <a:off x="0" y="0"/>
              <a:ext cx="19333635" cy="7937858"/>
            </a:xfrm>
            <a:prstGeom prst="rect">
              <a:avLst/>
            </a:prstGeom>
          </p:spPr>
        </p:pic>
      </p:grpSp>
      <p:grpSp>
        <p:nvGrpSpPr>
          <p:cNvPr name="Group 4" id="4"/>
          <p:cNvGrpSpPr/>
          <p:nvPr/>
        </p:nvGrpSpPr>
        <p:grpSpPr>
          <a:xfrm rot="0">
            <a:off x="1317242" y="5143500"/>
            <a:ext cx="7615975" cy="3773987"/>
            <a:chOff x="0" y="0"/>
            <a:chExt cx="5896657" cy="2922004"/>
          </a:xfrm>
        </p:grpSpPr>
        <p:sp>
          <p:nvSpPr>
            <p:cNvPr name="Freeform 5" id="5"/>
            <p:cNvSpPr/>
            <p:nvPr/>
          </p:nvSpPr>
          <p:spPr>
            <a:xfrm flipH="false" flipV="false" rot="0">
              <a:off x="0" y="0"/>
              <a:ext cx="5896658" cy="2922004"/>
            </a:xfrm>
            <a:custGeom>
              <a:avLst/>
              <a:gdLst/>
              <a:ahLst/>
              <a:cxnLst/>
              <a:rect r="r" b="b" t="t" l="l"/>
              <a:pathLst>
                <a:path h="2922004" w="5896658">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name="Freeform 6" id="6"/>
          <p:cNvSpPr/>
          <p:nvPr/>
        </p:nvSpPr>
        <p:spPr>
          <a:xfrm flipH="false" flipV="false" rot="0">
            <a:off x="-762696" y="-1958315"/>
            <a:ext cx="6338768" cy="4522440"/>
          </a:xfrm>
          <a:custGeom>
            <a:avLst/>
            <a:gdLst/>
            <a:ahLst/>
            <a:cxnLst/>
            <a:rect r="r" b="b" t="t" l="l"/>
            <a:pathLst>
              <a:path h="4522440" w="6338768">
                <a:moveTo>
                  <a:pt x="0" y="0"/>
                </a:moveTo>
                <a:lnTo>
                  <a:pt x="6338769" y="0"/>
                </a:lnTo>
                <a:lnTo>
                  <a:pt x="6338769" y="4522440"/>
                </a:lnTo>
                <a:lnTo>
                  <a:pt x="0" y="45224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3920528" y="5510547"/>
            <a:ext cx="6149935" cy="6215408"/>
          </a:xfrm>
          <a:custGeom>
            <a:avLst/>
            <a:gdLst/>
            <a:ahLst/>
            <a:cxnLst/>
            <a:rect r="r" b="b" t="t" l="l"/>
            <a:pathLst>
              <a:path h="6215408" w="6149935">
                <a:moveTo>
                  <a:pt x="0" y="0"/>
                </a:moveTo>
                <a:lnTo>
                  <a:pt x="6149935" y="0"/>
                </a:lnTo>
                <a:lnTo>
                  <a:pt x="6149935" y="6215408"/>
                </a:lnTo>
                <a:lnTo>
                  <a:pt x="0" y="62154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6185444" y="-251652"/>
            <a:ext cx="2586264" cy="2660915"/>
          </a:xfrm>
          <a:custGeom>
            <a:avLst/>
            <a:gdLst/>
            <a:ahLst/>
            <a:cxnLst/>
            <a:rect r="r" b="b" t="t" l="l"/>
            <a:pathLst>
              <a:path h="2660915" w="2586264">
                <a:moveTo>
                  <a:pt x="0" y="0"/>
                </a:moveTo>
                <a:lnTo>
                  <a:pt x="2586264" y="0"/>
                </a:lnTo>
                <a:lnTo>
                  <a:pt x="2586264" y="2660914"/>
                </a:lnTo>
                <a:lnTo>
                  <a:pt x="0" y="26609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2059953" y="5472447"/>
            <a:ext cx="6531452" cy="2476500"/>
          </a:xfrm>
          <a:prstGeom prst="rect">
            <a:avLst/>
          </a:prstGeom>
        </p:spPr>
        <p:txBody>
          <a:bodyPr anchor="t" rtlCol="false" tIns="0" lIns="0" bIns="0" rIns="0">
            <a:spAutoFit/>
          </a:bodyPr>
          <a:lstStyle/>
          <a:p>
            <a:pPr algn="l">
              <a:lnSpc>
                <a:spcPts val="9600"/>
              </a:lnSpc>
            </a:pPr>
            <a:r>
              <a:rPr lang="en-US" sz="8000">
                <a:solidFill>
                  <a:srgbClr val="493F6B"/>
                </a:solidFill>
                <a:latin typeface="Arimo Bold"/>
              </a:rPr>
              <a:t>ADDITIONAL SUPPORT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31425" y="990600"/>
            <a:ext cx="15225150" cy="1219200"/>
          </a:xfrm>
          <a:prstGeom prst="rect">
            <a:avLst/>
          </a:prstGeom>
        </p:spPr>
        <p:txBody>
          <a:bodyPr anchor="t" rtlCol="false" tIns="0" lIns="0" bIns="0" rIns="0">
            <a:spAutoFit/>
          </a:bodyPr>
          <a:lstStyle/>
          <a:p>
            <a:pPr algn="ctr" marL="0" indent="0" lvl="0">
              <a:lnSpc>
                <a:spcPts val="9359"/>
              </a:lnSpc>
              <a:spcBef>
                <a:spcPct val="0"/>
              </a:spcBef>
            </a:pPr>
            <a:r>
              <a:rPr lang="en-US" sz="7799" strike="noStrike" u="none">
                <a:solidFill>
                  <a:srgbClr val="873E8A"/>
                </a:solidFill>
                <a:latin typeface="Arimo Bold"/>
              </a:rPr>
              <a:t>Agenda</a:t>
            </a:r>
          </a:p>
        </p:txBody>
      </p:sp>
      <p:sp>
        <p:nvSpPr>
          <p:cNvPr name="TextBox 4" id="4"/>
          <p:cNvSpPr txBox="true"/>
          <p:nvPr/>
        </p:nvSpPr>
        <p:spPr>
          <a:xfrm rot="0">
            <a:off x="1531425" y="2581275"/>
            <a:ext cx="15225150" cy="2562225"/>
          </a:xfrm>
          <a:prstGeom prst="rect">
            <a:avLst/>
          </a:prstGeom>
        </p:spPr>
        <p:txBody>
          <a:bodyPr anchor="t" rtlCol="false" tIns="0" lIns="0" bIns="0" rIns="0">
            <a:spAutoFit/>
          </a:bodyPr>
          <a:lstStyle/>
          <a:p>
            <a:pPr algn="l" marL="906772" indent="-453386" lvl="1">
              <a:lnSpc>
                <a:spcPts val="5039"/>
              </a:lnSpc>
              <a:spcBef>
                <a:spcPct val="0"/>
              </a:spcBef>
              <a:buFont typeface="Arial"/>
              <a:buChar char="•"/>
            </a:pPr>
            <a:r>
              <a:rPr lang="en-US" sz="4199" strike="noStrike" u="none">
                <a:solidFill>
                  <a:srgbClr val="3E1F55"/>
                </a:solidFill>
                <a:latin typeface="Cairo"/>
              </a:rPr>
              <a:t>Datos sobre la salud materna en los Estados Unidos</a:t>
            </a:r>
          </a:p>
          <a:p>
            <a:pPr algn="l" marL="906772" indent="-453386" lvl="1">
              <a:lnSpc>
                <a:spcPts val="5039"/>
              </a:lnSpc>
              <a:spcBef>
                <a:spcPct val="0"/>
              </a:spcBef>
              <a:buFont typeface="Arial"/>
              <a:buChar char="•"/>
            </a:pPr>
            <a:r>
              <a:rPr lang="en-US" sz="4199" strike="noStrike" u="none">
                <a:solidFill>
                  <a:srgbClr val="3E1F55"/>
                </a:solidFill>
                <a:latin typeface="Cairo"/>
              </a:rPr>
              <a:t>Proveedores a los que acudir durante el embarazo</a:t>
            </a:r>
          </a:p>
          <a:p>
            <a:pPr algn="l" marL="906772" indent="-453386" lvl="1">
              <a:lnSpc>
                <a:spcPts val="5039"/>
              </a:lnSpc>
              <a:spcBef>
                <a:spcPct val="0"/>
              </a:spcBef>
              <a:buFont typeface="Arial"/>
              <a:buChar char="•"/>
            </a:pPr>
            <a:r>
              <a:rPr lang="en-US" sz="4199" strike="noStrike" u="none">
                <a:solidFill>
                  <a:srgbClr val="3E1F55"/>
                </a:solidFill>
                <a:latin typeface="Cairo"/>
              </a:rPr>
              <a:t>Obtención de cobertura médica para atención prenatal y más</a:t>
            </a:r>
          </a:p>
          <a:p>
            <a:pPr algn="l" marL="906772" indent="-453386" lvl="1">
              <a:lnSpc>
                <a:spcPts val="5039"/>
              </a:lnSpc>
              <a:spcBef>
                <a:spcPct val="0"/>
              </a:spcBef>
              <a:buFont typeface="Arial"/>
              <a:buChar char="•"/>
            </a:pPr>
            <a:r>
              <a:rPr lang="en-US" sz="4199" strike="noStrike" u="none">
                <a:solidFill>
                  <a:srgbClr val="3E1F55"/>
                </a:solidFill>
                <a:latin typeface="Cairo"/>
              </a:rPr>
              <a:t>Soporte de recursos adicionales</a:t>
            </a:r>
          </a:p>
        </p:txBody>
      </p:sp>
      <p:sp>
        <p:nvSpPr>
          <p:cNvPr name="Freeform 5" id="5"/>
          <p:cNvSpPr/>
          <p:nvPr/>
        </p:nvSpPr>
        <p:spPr>
          <a:xfrm flipH="false" flipV="false" rot="0">
            <a:off x="12801813" y="6052984"/>
            <a:ext cx="6540521" cy="6240585"/>
          </a:xfrm>
          <a:custGeom>
            <a:avLst/>
            <a:gdLst/>
            <a:ahLst/>
            <a:cxnLst/>
            <a:rect r="r" b="b" t="t" l="l"/>
            <a:pathLst>
              <a:path h="6240585" w="6540521">
                <a:moveTo>
                  <a:pt x="0" y="0"/>
                </a:moveTo>
                <a:lnTo>
                  <a:pt x="6540522" y="0"/>
                </a:lnTo>
                <a:lnTo>
                  <a:pt x="6540522" y="6240585"/>
                </a:lnTo>
                <a:lnTo>
                  <a:pt x="0" y="62405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93887" y="2166803"/>
            <a:ext cx="14500226" cy="5953393"/>
            <a:chOff x="0" y="0"/>
            <a:chExt cx="19333635" cy="7937858"/>
          </a:xfrm>
        </p:grpSpPr>
        <p:pic>
          <p:nvPicPr>
            <p:cNvPr name="Picture 3" id="3"/>
            <p:cNvPicPr>
              <a:picLocks noChangeAspect="true"/>
            </p:cNvPicPr>
            <p:nvPr/>
          </p:nvPicPr>
          <p:blipFill>
            <a:blip r:embed="rId3"/>
            <a:srcRect l="0" t="39749" r="2229" b="0"/>
            <a:stretch>
              <a:fillRect/>
            </a:stretch>
          </p:blipFill>
          <p:spPr>
            <a:xfrm flipH="false" flipV="false">
              <a:off x="0" y="0"/>
              <a:ext cx="19333635" cy="7937858"/>
            </a:xfrm>
            <a:prstGeom prst="rect">
              <a:avLst/>
            </a:prstGeom>
          </p:spPr>
        </p:pic>
      </p:grpSp>
      <p:grpSp>
        <p:nvGrpSpPr>
          <p:cNvPr name="Group 4" id="4"/>
          <p:cNvGrpSpPr/>
          <p:nvPr/>
        </p:nvGrpSpPr>
        <p:grpSpPr>
          <a:xfrm rot="0">
            <a:off x="1317242" y="5143500"/>
            <a:ext cx="7615975" cy="3773987"/>
            <a:chOff x="0" y="0"/>
            <a:chExt cx="5896657" cy="2922004"/>
          </a:xfrm>
        </p:grpSpPr>
        <p:sp>
          <p:nvSpPr>
            <p:cNvPr name="Freeform 5" id="5"/>
            <p:cNvSpPr/>
            <p:nvPr/>
          </p:nvSpPr>
          <p:spPr>
            <a:xfrm flipH="false" flipV="false" rot="0">
              <a:off x="0" y="0"/>
              <a:ext cx="5896658" cy="2922004"/>
            </a:xfrm>
            <a:custGeom>
              <a:avLst/>
              <a:gdLst/>
              <a:ahLst/>
              <a:cxnLst/>
              <a:rect r="r" b="b" t="t" l="l"/>
              <a:pathLst>
                <a:path h="2922004" w="5896658">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name="Freeform 6" id="6"/>
          <p:cNvSpPr/>
          <p:nvPr/>
        </p:nvSpPr>
        <p:spPr>
          <a:xfrm flipH="false" flipV="false" rot="0">
            <a:off x="-762696" y="-1958315"/>
            <a:ext cx="6338768" cy="4522440"/>
          </a:xfrm>
          <a:custGeom>
            <a:avLst/>
            <a:gdLst/>
            <a:ahLst/>
            <a:cxnLst/>
            <a:rect r="r" b="b" t="t" l="l"/>
            <a:pathLst>
              <a:path h="4522440" w="6338768">
                <a:moveTo>
                  <a:pt x="0" y="0"/>
                </a:moveTo>
                <a:lnTo>
                  <a:pt x="6338769" y="0"/>
                </a:lnTo>
                <a:lnTo>
                  <a:pt x="6338769" y="4522440"/>
                </a:lnTo>
                <a:lnTo>
                  <a:pt x="0" y="45224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3920528" y="5510547"/>
            <a:ext cx="6149935" cy="6215408"/>
          </a:xfrm>
          <a:custGeom>
            <a:avLst/>
            <a:gdLst/>
            <a:ahLst/>
            <a:cxnLst/>
            <a:rect r="r" b="b" t="t" l="l"/>
            <a:pathLst>
              <a:path h="6215408" w="6149935">
                <a:moveTo>
                  <a:pt x="0" y="0"/>
                </a:moveTo>
                <a:lnTo>
                  <a:pt x="6149935" y="0"/>
                </a:lnTo>
                <a:lnTo>
                  <a:pt x="6149935" y="6215408"/>
                </a:lnTo>
                <a:lnTo>
                  <a:pt x="0" y="62154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6185444" y="-251652"/>
            <a:ext cx="2586264" cy="2660915"/>
          </a:xfrm>
          <a:custGeom>
            <a:avLst/>
            <a:gdLst/>
            <a:ahLst/>
            <a:cxnLst/>
            <a:rect r="r" b="b" t="t" l="l"/>
            <a:pathLst>
              <a:path h="2660915" w="2586264">
                <a:moveTo>
                  <a:pt x="0" y="0"/>
                </a:moveTo>
                <a:lnTo>
                  <a:pt x="2586264" y="0"/>
                </a:lnTo>
                <a:lnTo>
                  <a:pt x="2586264" y="2660914"/>
                </a:lnTo>
                <a:lnTo>
                  <a:pt x="0" y="26609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2059953" y="5472447"/>
            <a:ext cx="6531452" cy="2476500"/>
          </a:xfrm>
          <a:prstGeom prst="rect">
            <a:avLst/>
          </a:prstGeom>
        </p:spPr>
        <p:txBody>
          <a:bodyPr anchor="t" rtlCol="false" tIns="0" lIns="0" bIns="0" rIns="0">
            <a:spAutoFit/>
          </a:bodyPr>
          <a:lstStyle/>
          <a:p>
            <a:pPr algn="l" marL="0" indent="0" lvl="1">
              <a:lnSpc>
                <a:spcPts val="9600"/>
              </a:lnSpc>
              <a:spcBef>
                <a:spcPct val="0"/>
              </a:spcBef>
            </a:pPr>
            <a:r>
              <a:rPr lang="en-US" sz="8000">
                <a:solidFill>
                  <a:srgbClr val="493F6B"/>
                </a:solidFill>
                <a:latin typeface="Arimo Bold"/>
              </a:rPr>
              <a:t>APOYO</a:t>
            </a:r>
            <a:r>
              <a:rPr lang="en-US" sz="8000" strike="noStrike" u="none">
                <a:solidFill>
                  <a:srgbClr val="493F6B"/>
                </a:solidFill>
                <a:latin typeface="Arimo Bold"/>
              </a:rPr>
              <a:t> ADICIONAL</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664096" y="2057400"/>
            <a:ext cx="15516490" cy="2584450"/>
            <a:chOff x="0" y="0"/>
            <a:chExt cx="4086647" cy="680678"/>
          </a:xfrm>
        </p:grpSpPr>
        <p:sp>
          <p:nvSpPr>
            <p:cNvPr name="Freeform 7" id="7"/>
            <p:cNvSpPr/>
            <p:nvPr/>
          </p:nvSpPr>
          <p:spPr>
            <a:xfrm flipH="false" flipV="false" rot="0">
              <a:off x="0" y="0"/>
              <a:ext cx="4086647" cy="680678"/>
            </a:xfrm>
            <a:custGeom>
              <a:avLst/>
              <a:gdLst/>
              <a:ahLst/>
              <a:cxnLst/>
              <a:rect r="r" b="b" t="t" l="l"/>
              <a:pathLst>
                <a:path h="680678" w="4086647">
                  <a:moveTo>
                    <a:pt x="25446" y="0"/>
                  </a:moveTo>
                  <a:lnTo>
                    <a:pt x="4061201" y="0"/>
                  </a:lnTo>
                  <a:cubicBezTo>
                    <a:pt x="4075255" y="0"/>
                    <a:pt x="4086647" y="11393"/>
                    <a:pt x="4086647" y="25446"/>
                  </a:cubicBezTo>
                  <a:lnTo>
                    <a:pt x="4086647" y="655232"/>
                  </a:lnTo>
                  <a:cubicBezTo>
                    <a:pt x="4086647" y="661981"/>
                    <a:pt x="4083967" y="668453"/>
                    <a:pt x="4079194" y="673225"/>
                  </a:cubicBezTo>
                  <a:cubicBezTo>
                    <a:pt x="4074422" y="677997"/>
                    <a:pt x="4067950" y="680678"/>
                    <a:pt x="4061201" y="680678"/>
                  </a:cubicBezTo>
                  <a:lnTo>
                    <a:pt x="25446" y="680678"/>
                  </a:lnTo>
                  <a:cubicBezTo>
                    <a:pt x="11393" y="680678"/>
                    <a:pt x="0" y="669285"/>
                    <a:pt x="0" y="655232"/>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756878"/>
            </a:xfrm>
            <a:prstGeom prst="rect">
              <a:avLst/>
            </a:prstGeom>
          </p:spPr>
          <p:txBody>
            <a:bodyPr anchor="ctr" rtlCol="false" tIns="50800" lIns="50800" bIns="50800" rIns="50800"/>
            <a:lstStyle/>
            <a:p>
              <a:pPr algn="ctr">
                <a:lnSpc>
                  <a:spcPts val="3249"/>
                </a:lnSpc>
              </a:pPr>
              <a:r>
                <a:rPr lang="en-US" sz="2499" spc="124">
                  <a:solidFill>
                    <a:srgbClr val="FFFFFF"/>
                  </a:solidFill>
                  <a:latin typeface="Arial Bold"/>
                </a:rPr>
                <a:t>Postpartum Support International (PSI)</a:t>
              </a:r>
            </a:p>
            <a:p>
              <a:pPr algn="ctr">
                <a:lnSpc>
                  <a:spcPts val="3249"/>
                </a:lnSpc>
              </a:pPr>
              <a:r>
                <a:rPr lang="en-US" sz="2499" spc="124">
                  <a:solidFill>
                    <a:srgbClr val="000000"/>
                  </a:solidFill>
                  <a:latin typeface="Arial"/>
                </a:rPr>
                <a:t>The mission of Postpartum Support International is to promote awareness, prevention and treatment of mental health issues related to childbearing in every country worldwide. PSI provides </a:t>
              </a:r>
              <a:r>
                <a:rPr lang="en-US" sz="2499" spc="124">
                  <a:solidFill>
                    <a:srgbClr val="000000"/>
                  </a:solidFill>
                  <a:latin typeface="Arial Bold"/>
                </a:rPr>
                <a:t>free</a:t>
              </a:r>
              <a:r>
                <a:rPr lang="en-US" sz="2499" spc="124">
                  <a:solidFill>
                    <a:srgbClr val="000000"/>
                  </a:solidFill>
                  <a:latin typeface="Arial"/>
                </a:rPr>
                <a:t> information on their website about different maternal health mental health challenges; support groups held via zoom for different stages of perinatal scenarios; chat experts for moms and dads; &amp; more. To learn more visit: https://www.postpartum.net/ or call 1-800-944-4773</a:t>
              </a:r>
            </a:p>
          </p:txBody>
        </p:sp>
      </p:grpSp>
      <p:sp>
        <p:nvSpPr>
          <p:cNvPr name="Freeform 9" id="9"/>
          <p:cNvSpPr/>
          <p:nvPr/>
        </p:nvSpPr>
        <p:spPr>
          <a:xfrm flipH="false" flipV="false" rot="0">
            <a:off x="9123774" y="5013325"/>
            <a:ext cx="4733000" cy="4692547"/>
          </a:xfrm>
          <a:custGeom>
            <a:avLst/>
            <a:gdLst/>
            <a:ahLst/>
            <a:cxnLst/>
            <a:rect r="r" b="b" t="t" l="l"/>
            <a:pathLst>
              <a:path h="4692547" w="4733000">
                <a:moveTo>
                  <a:pt x="0" y="0"/>
                </a:moveTo>
                <a:lnTo>
                  <a:pt x="4733000" y="0"/>
                </a:lnTo>
                <a:lnTo>
                  <a:pt x="4733000" y="4692547"/>
                </a:lnTo>
                <a:lnTo>
                  <a:pt x="0" y="4692547"/>
                </a:lnTo>
                <a:lnTo>
                  <a:pt x="0" y="0"/>
                </a:lnTo>
                <a:close/>
              </a:path>
            </a:pathLst>
          </a:custGeom>
          <a:blipFill>
            <a:blip r:embed="rId7"/>
            <a:stretch>
              <a:fillRect l="0" t="0" r="0" b="0"/>
            </a:stretch>
          </a:blipFill>
        </p:spPr>
      </p:sp>
      <p:sp>
        <p:nvSpPr>
          <p:cNvPr name="Freeform 10" id="10"/>
          <p:cNvSpPr/>
          <p:nvPr/>
        </p:nvSpPr>
        <p:spPr>
          <a:xfrm flipH="false" flipV="false" rot="0">
            <a:off x="4431226" y="5013325"/>
            <a:ext cx="4692547" cy="4692547"/>
          </a:xfrm>
          <a:custGeom>
            <a:avLst/>
            <a:gdLst/>
            <a:ahLst/>
            <a:cxnLst/>
            <a:rect r="r" b="b" t="t" l="l"/>
            <a:pathLst>
              <a:path h="4692547" w="4692547">
                <a:moveTo>
                  <a:pt x="0" y="0"/>
                </a:moveTo>
                <a:lnTo>
                  <a:pt x="4692548" y="0"/>
                </a:lnTo>
                <a:lnTo>
                  <a:pt x="4692548" y="4692547"/>
                </a:lnTo>
                <a:lnTo>
                  <a:pt x="0" y="4692547"/>
                </a:lnTo>
                <a:lnTo>
                  <a:pt x="0" y="0"/>
                </a:lnTo>
                <a:close/>
              </a:path>
            </a:pathLst>
          </a:custGeom>
          <a:blipFill>
            <a:blip r:embed="rId8"/>
            <a:stretch>
              <a:fillRect l="0" t="0" r="0" b="0"/>
            </a:stretch>
          </a:blipFill>
        </p:spPr>
      </p:sp>
      <p:sp>
        <p:nvSpPr>
          <p:cNvPr name="TextBox 11" id="11"/>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Mental Health</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664096" y="2057400"/>
            <a:ext cx="15516490" cy="2994025"/>
            <a:chOff x="0" y="0"/>
            <a:chExt cx="4086647" cy="788550"/>
          </a:xfrm>
        </p:grpSpPr>
        <p:sp>
          <p:nvSpPr>
            <p:cNvPr name="Freeform 7" id="7"/>
            <p:cNvSpPr/>
            <p:nvPr/>
          </p:nvSpPr>
          <p:spPr>
            <a:xfrm flipH="false" flipV="false" rot="0">
              <a:off x="0" y="0"/>
              <a:ext cx="4086647" cy="788550"/>
            </a:xfrm>
            <a:custGeom>
              <a:avLst/>
              <a:gdLst/>
              <a:ahLst/>
              <a:cxnLst/>
              <a:rect r="r" b="b" t="t" l="l"/>
              <a:pathLst>
                <a:path h="788550" w="4086647">
                  <a:moveTo>
                    <a:pt x="25446" y="0"/>
                  </a:moveTo>
                  <a:lnTo>
                    <a:pt x="4061201" y="0"/>
                  </a:lnTo>
                  <a:cubicBezTo>
                    <a:pt x="4075255" y="0"/>
                    <a:pt x="4086647" y="11393"/>
                    <a:pt x="4086647" y="25446"/>
                  </a:cubicBezTo>
                  <a:lnTo>
                    <a:pt x="4086647" y="763103"/>
                  </a:lnTo>
                  <a:cubicBezTo>
                    <a:pt x="4086647" y="769852"/>
                    <a:pt x="4083967" y="776325"/>
                    <a:pt x="4079194" y="781097"/>
                  </a:cubicBezTo>
                  <a:cubicBezTo>
                    <a:pt x="4074422" y="785869"/>
                    <a:pt x="4067950" y="788550"/>
                    <a:pt x="4061201" y="788550"/>
                  </a:cubicBezTo>
                  <a:lnTo>
                    <a:pt x="25446" y="788550"/>
                  </a:lnTo>
                  <a:cubicBezTo>
                    <a:pt x="11393" y="788550"/>
                    <a:pt x="0" y="777157"/>
                    <a:pt x="0" y="763103"/>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864750"/>
            </a:xfrm>
            <a:prstGeom prst="rect">
              <a:avLst/>
            </a:prstGeom>
          </p:spPr>
          <p:txBody>
            <a:bodyPr anchor="ctr" rtlCol="false" tIns="50800" lIns="50800" bIns="50800" rIns="50800"/>
            <a:lstStyle/>
            <a:p>
              <a:pPr algn="ctr" marL="0" indent="0" lvl="0">
                <a:lnSpc>
                  <a:spcPts val="3249"/>
                </a:lnSpc>
                <a:spcBef>
                  <a:spcPct val="0"/>
                </a:spcBef>
              </a:pPr>
              <a:r>
                <a:rPr lang="en-US" sz="2499" spc="124" strike="noStrike" u="none">
                  <a:solidFill>
                    <a:srgbClr val="FFFFFF"/>
                  </a:solidFill>
                  <a:latin typeface="Arial Bold"/>
                </a:rPr>
                <a:t>Apoyo posparto internacional (PSI)</a:t>
              </a:r>
            </a:p>
            <a:p>
              <a:pPr algn="ctr" marL="0" indent="0" lvl="0">
                <a:lnSpc>
                  <a:spcPts val="3249"/>
                </a:lnSpc>
                <a:spcBef>
                  <a:spcPct val="0"/>
                </a:spcBef>
              </a:pPr>
              <a:r>
                <a:rPr lang="en-US" sz="2499" spc="124" strike="noStrike" u="none">
                  <a:solidFill>
                    <a:srgbClr val="000000"/>
                  </a:solidFill>
                  <a:latin typeface="Arial"/>
                </a:rPr>
                <a:t>La misión de Postpartum Support International es promover la concientización, la prevención y el tratamiento de los problemas de salud mental relacionados con la maternidad en todos los países del mundo. PSI proporciona información gratuita en su sitio web sobre diferentes desafíos de salud mental de la salud materna; grupos de apoyo realizados vía zoom para diferentes etapas de escenarios perinatales; expertos en chat para mamás y papás; &amp; más. Para obtener más información, visite: https://www.postpartum.net/ o llame al 1-800-944-4773</a:t>
              </a:r>
            </a:p>
          </p:txBody>
        </p:sp>
      </p:grpSp>
      <p:sp>
        <p:nvSpPr>
          <p:cNvPr name="TextBox 9" id="9"/>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Salud Mental</a:t>
            </a:r>
          </a:p>
        </p:txBody>
      </p:sp>
      <p:sp>
        <p:nvSpPr>
          <p:cNvPr name="Freeform 10" id="10"/>
          <p:cNvSpPr/>
          <p:nvPr/>
        </p:nvSpPr>
        <p:spPr>
          <a:xfrm flipH="false" flipV="false" rot="0">
            <a:off x="9123774" y="5143500"/>
            <a:ext cx="4733000" cy="4692547"/>
          </a:xfrm>
          <a:custGeom>
            <a:avLst/>
            <a:gdLst/>
            <a:ahLst/>
            <a:cxnLst/>
            <a:rect r="r" b="b" t="t" l="l"/>
            <a:pathLst>
              <a:path h="4692547" w="4733000">
                <a:moveTo>
                  <a:pt x="0" y="0"/>
                </a:moveTo>
                <a:lnTo>
                  <a:pt x="4733000" y="0"/>
                </a:lnTo>
                <a:lnTo>
                  <a:pt x="4733000" y="4692547"/>
                </a:lnTo>
                <a:lnTo>
                  <a:pt x="0" y="4692547"/>
                </a:lnTo>
                <a:lnTo>
                  <a:pt x="0" y="0"/>
                </a:lnTo>
                <a:close/>
              </a:path>
            </a:pathLst>
          </a:custGeom>
          <a:blipFill>
            <a:blip r:embed="rId7"/>
            <a:stretch>
              <a:fillRect l="0" t="0" r="0" b="0"/>
            </a:stretch>
          </a:blipFill>
        </p:spPr>
      </p:sp>
      <p:sp>
        <p:nvSpPr>
          <p:cNvPr name="Freeform 11" id="11"/>
          <p:cNvSpPr/>
          <p:nvPr/>
        </p:nvSpPr>
        <p:spPr>
          <a:xfrm flipH="false" flipV="false" rot="0">
            <a:off x="4431226" y="5143500"/>
            <a:ext cx="4692547" cy="4692547"/>
          </a:xfrm>
          <a:custGeom>
            <a:avLst/>
            <a:gdLst/>
            <a:ahLst/>
            <a:cxnLst/>
            <a:rect r="r" b="b" t="t" l="l"/>
            <a:pathLst>
              <a:path h="4692547" w="4692547">
                <a:moveTo>
                  <a:pt x="0" y="0"/>
                </a:moveTo>
                <a:lnTo>
                  <a:pt x="4692548" y="0"/>
                </a:lnTo>
                <a:lnTo>
                  <a:pt x="4692548" y="4692547"/>
                </a:lnTo>
                <a:lnTo>
                  <a:pt x="0" y="4692547"/>
                </a:lnTo>
                <a:lnTo>
                  <a:pt x="0" y="0"/>
                </a:lnTo>
                <a:close/>
              </a:path>
            </a:pathLst>
          </a:custGeom>
          <a:blipFill>
            <a:blip r:embed="rId8"/>
            <a:stretch>
              <a:fillRect l="0" t="0" r="0" b="0"/>
            </a:stretch>
          </a:blipFill>
        </p:spPr>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385755" y="1960396"/>
            <a:ext cx="15516490" cy="2174875"/>
            <a:chOff x="0" y="0"/>
            <a:chExt cx="4086647" cy="572807"/>
          </a:xfrm>
        </p:grpSpPr>
        <p:sp>
          <p:nvSpPr>
            <p:cNvPr name="Freeform 7" id="7"/>
            <p:cNvSpPr/>
            <p:nvPr/>
          </p:nvSpPr>
          <p:spPr>
            <a:xfrm flipH="false" flipV="false" rot="0">
              <a:off x="0" y="0"/>
              <a:ext cx="4086647" cy="572807"/>
            </a:xfrm>
            <a:custGeom>
              <a:avLst/>
              <a:gdLst/>
              <a:ahLst/>
              <a:cxnLst/>
              <a:rect r="r" b="b" t="t" l="l"/>
              <a:pathLst>
                <a:path h="572807" w="4086647">
                  <a:moveTo>
                    <a:pt x="25446" y="0"/>
                  </a:moveTo>
                  <a:lnTo>
                    <a:pt x="4061201" y="0"/>
                  </a:lnTo>
                  <a:cubicBezTo>
                    <a:pt x="4075255" y="0"/>
                    <a:pt x="4086647" y="11393"/>
                    <a:pt x="4086647" y="25446"/>
                  </a:cubicBezTo>
                  <a:lnTo>
                    <a:pt x="4086647" y="547360"/>
                  </a:lnTo>
                  <a:cubicBezTo>
                    <a:pt x="4086647" y="554109"/>
                    <a:pt x="4083967" y="560581"/>
                    <a:pt x="4079194" y="565353"/>
                  </a:cubicBezTo>
                  <a:cubicBezTo>
                    <a:pt x="4074422" y="570126"/>
                    <a:pt x="4067950" y="572807"/>
                    <a:pt x="4061201" y="572807"/>
                  </a:cubicBezTo>
                  <a:lnTo>
                    <a:pt x="25446" y="572807"/>
                  </a:lnTo>
                  <a:cubicBezTo>
                    <a:pt x="11393" y="572807"/>
                    <a:pt x="0" y="561414"/>
                    <a:pt x="0" y="547360"/>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649007"/>
            </a:xfrm>
            <a:prstGeom prst="rect">
              <a:avLst/>
            </a:prstGeom>
          </p:spPr>
          <p:txBody>
            <a:bodyPr anchor="ctr" rtlCol="false" tIns="50800" lIns="50800" bIns="50800" rIns="50800"/>
            <a:lstStyle/>
            <a:p>
              <a:pPr algn="ctr">
                <a:lnSpc>
                  <a:spcPts val="3249"/>
                </a:lnSpc>
              </a:pPr>
              <a:r>
                <a:rPr lang="en-US" sz="2499" spc="124">
                  <a:solidFill>
                    <a:srgbClr val="FFFFFF"/>
                  </a:solidFill>
                  <a:latin typeface="Arial Bold"/>
                </a:rPr>
                <a:t>Pro Bono Counseling </a:t>
              </a:r>
            </a:p>
            <a:p>
              <a:pPr algn="ctr">
                <a:lnSpc>
                  <a:spcPts val="3249"/>
                </a:lnSpc>
              </a:pPr>
              <a:r>
                <a:rPr lang="en-US" sz="2499" spc="124">
                  <a:solidFill>
                    <a:srgbClr val="000000"/>
                  </a:solidFill>
                  <a:latin typeface="Arial"/>
                </a:rPr>
                <a:t>Pro Bono Counseling is a non-profit 501(c)(3) corporation founded with the goal of connecting uninsured and under-insured low-income Marylanders with compassionate and qualified mental health professionals who provide care on a volunteer basis at no cost.</a:t>
              </a:r>
            </a:p>
            <a:p>
              <a:pPr algn="ctr">
                <a:lnSpc>
                  <a:spcPts val="3249"/>
                </a:lnSpc>
              </a:pPr>
              <a:r>
                <a:rPr lang="en-US" sz="2499" spc="124">
                  <a:solidFill>
                    <a:srgbClr val="000000"/>
                  </a:solidFill>
                  <a:latin typeface="Arial"/>
                </a:rPr>
                <a:t>To learn more visit: https://www.probonocounseling.org or call 410.825.1001.</a:t>
              </a:r>
            </a:p>
          </p:txBody>
        </p:sp>
      </p:grpSp>
      <p:sp>
        <p:nvSpPr>
          <p:cNvPr name="TextBox 9" id="9"/>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Mental Health</a:t>
            </a:r>
          </a:p>
        </p:txBody>
      </p:sp>
      <p:sp>
        <p:nvSpPr>
          <p:cNvPr name="Freeform 10" id="10"/>
          <p:cNvSpPr/>
          <p:nvPr/>
        </p:nvSpPr>
        <p:spPr>
          <a:xfrm flipH="false" flipV="false" rot="0">
            <a:off x="6014366" y="4679105"/>
            <a:ext cx="5846217" cy="4579195"/>
          </a:xfrm>
          <a:custGeom>
            <a:avLst/>
            <a:gdLst/>
            <a:ahLst/>
            <a:cxnLst/>
            <a:rect r="r" b="b" t="t" l="l"/>
            <a:pathLst>
              <a:path h="4579195" w="5846217">
                <a:moveTo>
                  <a:pt x="0" y="0"/>
                </a:moveTo>
                <a:lnTo>
                  <a:pt x="5846217" y="0"/>
                </a:lnTo>
                <a:lnTo>
                  <a:pt x="5846217" y="4579195"/>
                </a:lnTo>
                <a:lnTo>
                  <a:pt x="0" y="4579195"/>
                </a:lnTo>
                <a:lnTo>
                  <a:pt x="0" y="0"/>
                </a:lnTo>
                <a:close/>
              </a:path>
            </a:pathLst>
          </a:custGeom>
          <a:blipFill>
            <a:blip r:embed="rId7"/>
            <a:stretch>
              <a:fillRect l="0" t="-13218" r="0" b="-14450"/>
            </a:stretch>
          </a:blipFill>
        </p:spPr>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385755" y="1960396"/>
            <a:ext cx="15516490" cy="2584450"/>
            <a:chOff x="0" y="0"/>
            <a:chExt cx="4086647" cy="680678"/>
          </a:xfrm>
        </p:grpSpPr>
        <p:sp>
          <p:nvSpPr>
            <p:cNvPr name="Freeform 7" id="7"/>
            <p:cNvSpPr/>
            <p:nvPr/>
          </p:nvSpPr>
          <p:spPr>
            <a:xfrm flipH="false" flipV="false" rot="0">
              <a:off x="0" y="0"/>
              <a:ext cx="4086647" cy="680678"/>
            </a:xfrm>
            <a:custGeom>
              <a:avLst/>
              <a:gdLst/>
              <a:ahLst/>
              <a:cxnLst/>
              <a:rect r="r" b="b" t="t" l="l"/>
              <a:pathLst>
                <a:path h="680678" w="4086647">
                  <a:moveTo>
                    <a:pt x="25446" y="0"/>
                  </a:moveTo>
                  <a:lnTo>
                    <a:pt x="4061201" y="0"/>
                  </a:lnTo>
                  <a:cubicBezTo>
                    <a:pt x="4075255" y="0"/>
                    <a:pt x="4086647" y="11393"/>
                    <a:pt x="4086647" y="25446"/>
                  </a:cubicBezTo>
                  <a:lnTo>
                    <a:pt x="4086647" y="655232"/>
                  </a:lnTo>
                  <a:cubicBezTo>
                    <a:pt x="4086647" y="661981"/>
                    <a:pt x="4083967" y="668453"/>
                    <a:pt x="4079194" y="673225"/>
                  </a:cubicBezTo>
                  <a:cubicBezTo>
                    <a:pt x="4074422" y="677997"/>
                    <a:pt x="4067950" y="680678"/>
                    <a:pt x="4061201" y="680678"/>
                  </a:cubicBezTo>
                  <a:lnTo>
                    <a:pt x="25446" y="680678"/>
                  </a:lnTo>
                  <a:cubicBezTo>
                    <a:pt x="11393" y="680678"/>
                    <a:pt x="0" y="669285"/>
                    <a:pt x="0" y="655232"/>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756878"/>
            </a:xfrm>
            <a:prstGeom prst="rect">
              <a:avLst/>
            </a:prstGeom>
          </p:spPr>
          <p:txBody>
            <a:bodyPr anchor="ctr" rtlCol="false" tIns="50800" lIns="50800" bIns="50800" rIns="50800"/>
            <a:lstStyle/>
            <a:p>
              <a:pPr algn="ctr" marL="0" indent="0" lvl="0">
                <a:lnSpc>
                  <a:spcPts val="3249"/>
                </a:lnSpc>
                <a:spcBef>
                  <a:spcPct val="0"/>
                </a:spcBef>
              </a:pPr>
              <a:r>
                <a:rPr lang="en-US" sz="2499" spc="124">
                  <a:solidFill>
                    <a:srgbClr val="FFFFFF"/>
                  </a:solidFill>
                  <a:latin typeface="Arial Bold"/>
                </a:rPr>
                <a:t>Pro Bono Counseling</a:t>
              </a:r>
            </a:p>
            <a:p>
              <a:pPr algn="ctr" marL="0" indent="0" lvl="0">
                <a:lnSpc>
                  <a:spcPts val="3249"/>
                </a:lnSpc>
                <a:spcBef>
                  <a:spcPct val="0"/>
                </a:spcBef>
              </a:pPr>
              <a:r>
                <a:rPr lang="en-US" sz="2499" spc="124" strike="noStrike" u="none">
                  <a:solidFill>
                    <a:srgbClr val="000000"/>
                  </a:solidFill>
                  <a:latin typeface="Arial"/>
                </a:rPr>
                <a:t>Pro Bono Counseling es una corporación 501(c)(3) sin fines de lucro fundada con el objetivo de conectar a los residentes de Maryland de bajos ingresos, sin seguro o con seguro insuficiente, con profesionales de salud mental compasivos y calificados que brindan atención de forma voluntaria y sin costo.Para obtener más información, visite: https://www.probonocounseling.org o llame al 410.825.1001.</a:t>
              </a:r>
            </a:p>
          </p:txBody>
        </p:sp>
      </p:grpSp>
      <p:sp>
        <p:nvSpPr>
          <p:cNvPr name="TextBox 9" id="9"/>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Salud Mental</a:t>
            </a:r>
          </a:p>
        </p:txBody>
      </p:sp>
      <p:sp>
        <p:nvSpPr>
          <p:cNvPr name="Freeform 10" id="10"/>
          <p:cNvSpPr/>
          <p:nvPr/>
        </p:nvSpPr>
        <p:spPr>
          <a:xfrm flipH="false" flipV="false" rot="0">
            <a:off x="6035730" y="4821071"/>
            <a:ext cx="5846217" cy="4579195"/>
          </a:xfrm>
          <a:custGeom>
            <a:avLst/>
            <a:gdLst/>
            <a:ahLst/>
            <a:cxnLst/>
            <a:rect r="r" b="b" t="t" l="l"/>
            <a:pathLst>
              <a:path h="4579195" w="5846217">
                <a:moveTo>
                  <a:pt x="0" y="0"/>
                </a:moveTo>
                <a:lnTo>
                  <a:pt x="5846217" y="0"/>
                </a:lnTo>
                <a:lnTo>
                  <a:pt x="5846217" y="4579194"/>
                </a:lnTo>
                <a:lnTo>
                  <a:pt x="0" y="4579194"/>
                </a:lnTo>
                <a:lnTo>
                  <a:pt x="0" y="0"/>
                </a:lnTo>
                <a:close/>
              </a:path>
            </a:pathLst>
          </a:custGeom>
          <a:blipFill>
            <a:blip r:embed="rId7"/>
            <a:stretch>
              <a:fillRect l="0" t="-13218" r="0" b="-14450"/>
            </a:stretch>
          </a:blipFill>
        </p:spPr>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385755" y="1960396"/>
            <a:ext cx="15516490" cy="2584450"/>
            <a:chOff x="0" y="0"/>
            <a:chExt cx="4086647" cy="680678"/>
          </a:xfrm>
        </p:grpSpPr>
        <p:sp>
          <p:nvSpPr>
            <p:cNvPr name="Freeform 7" id="7"/>
            <p:cNvSpPr/>
            <p:nvPr/>
          </p:nvSpPr>
          <p:spPr>
            <a:xfrm flipH="false" flipV="false" rot="0">
              <a:off x="0" y="0"/>
              <a:ext cx="4086647" cy="680678"/>
            </a:xfrm>
            <a:custGeom>
              <a:avLst/>
              <a:gdLst/>
              <a:ahLst/>
              <a:cxnLst/>
              <a:rect r="r" b="b" t="t" l="l"/>
              <a:pathLst>
                <a:path h="680678" w="4086647">
                  <a:moveTo>
                    <a:pt x="25446" y="0"/>
                  </a:moveTo>
                  <a:lnTo>
                    <a:pt x="4061201" y="0"/>
                  </a:lnTo>
                  <a:cubicBezTo>
                    <a:pt x="4075255" y="0"/>
                    <a:pt x="4086647" y="11393"/>
                    <a:pt x="4086647" y="25446"/>
                  </a:cubicBezTo>
                  <a:lnTo>
                    <a:pt x="4086647" y="655232"/>
                  </a:lnTo>
                  <a:cubicBezTo>
                    <a:pt x="4086647" y="661981"/>
                    <a:pt x="4083967" y="668453"/>
                    <a:pt x="4079194" y="673225"/>
                  </a:cubicBezTo>
                  <a:cubicBezTo>
                    <a:pt x="4074422" y="677997"/>
                    <a:pt x="4067950" y="680678"/>
                    <a:pt x="4061201" y="680678"/>
                  </a:cubicBezTo>
                  <a:lnTo>
                    <a:pt x="25446" y="680678"/>
                  </a:lnTo>
                  <a:cubicBezTo>
                    <a:pt x="11393" y="680678"/>
                    <a:pt x="0" y="669285"/>
                    <a:pt x="0" y="655232"/>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756878"/>
            </a:xfrm>
            <a:prstGeom prst="rect">
              <a:avLst/>
            </a:prstGeom>
          </p:spPr>
          <p:txBody>
            <a:bodyPr anchor="ctr" rtlCol="false" tIns="50800" lIns="50800" bIns="50800" rIns="50800"/>
            <a:lstStyle/>
            <a:p>
              <a:pPr algn="ctr">
                <a:lnSpc>
                  <a:spcPts val="3249"/>
                </a:lnSpc>
              </a:pPr>
              <a:r>
                <a:rPr lang="en-US" sz="2499" spc="124">
                  <a:solidFill>
                    <a:srgbClr val="FFFFFF"/>
                  </a:solidFill>
                  <a:latin typeface="Arial Bold"/>
                </a:rPr>
                <a:t>National Maternal Mental Health Hotline </a:t>
              </a:r>
            </a:p>
            <a:p>
              <a:pPr algn="ctr">
                <a:lnSpc>
                  <a:spcPts val="3249"/>
                </a:lnSpc>
              </a:pPr>
              <a:r>
                <a:rPr lang="en-US" sz="2499" spc="124">
                  <a:solidFill>
                    <a:srgbClr val="000000"/>
                  </a:solidFill>
                  <a:latin typeface="Arial"/>
                </a:rPr>
                <a:t>Provides 24/7, free, confidential support, resources and referrals to any pregnant and postpartum mothers facing mental health challenges and their loved ones. The service is available via phone and text in English or Spanish. Help through interpreters is available in over 60 languages. To learn more visit: https://mchb.hrsa.gov/national-maternal-mental-health-hotline/faq or call 1-833-TLC-MAMA (1-833-852-6262).</a:t>
              </a:r>
            </a:p>
          </p:txBody>
        </p:sp>
      </p:grpSp>
      <p:sp>
        <p:nvSpPr>
          <p:cNvPr name="Freeform 9" id="9"/>
          <p:cNvSpPr/>
          <p:nvPr/>
        </p:nvSpPr>
        <p:spPr>
          <a:xfrm flipH="false" flipV="false" rot="0">
            <a:off x="4760561" y="4821071"/>
            <a:ext cx="8766878" cy="4931369"/>
          </a:xfrm>
          <a:custGeom>
            <a:avLst/>
            <a:gdLst/>
            <a:ahLst/>
            <a:cxnLst/>
            <a:rect r="r" b="b" t="t" l="l"/>
            <a:pathLst>
              <a:path h="4931369" w="8766878">
                <a:moveTo>
                  <a:pt x="0" y="0"/>
                </a:moveTo>
                <a:lnTo>
                  <a:pt x="8766878" y="0"/>
                </a:lnTo>
                <a:lnTo>
                  <a:pt x="8766878" y="4931368"/>
                </a:lnTo>
                <a:lnTo>
                  <a:pt x="0" y="4931368"/>
                </a:lnTo>
                <a:lnTo>
                  <a:pt x="0" y="0"/>
                </a:lnTo>
                <a:close/>
              </a:path>
            </a:pathLst>
          </a:custGeom>
          <a:blipFill>
            <a:blip r:embed="rId7"/>
            <a:stretch>
              <a:fillRect l="0" t="0" r="0" b="0"/>
            </a:stretch>
          </a:blipFill>
        </p:spPr>
      </p:sp>
      <p:sp>
        <p:nvSpPr>
          <p:cNvPr name="TextBox 10" id="10"/>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Mental Health</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385755" y="1960396"/>
            <a:ext cx="15516490" cy="2994025"/>
            <a:chOff x="0" y="0"/>
            <a:chExt cx="4086647" cy="788550"/>
          </a:xfrm>
        </p:grpSpPr>
        <p:sp>
          <p:nvSpPr>
            <p:cNvPr name="Freeform 7" id="7"/>
            <p:cNvSpPr/>
            <p:nvPr/>
          </p:nvSpPr>
          <p:spPr>
            <a:xfrm flipH="false" flipV="false" rot="0">
              <a:off x="0" y="0"/>
              <a:ext cx="4086647" cy="788550"/>
            </a:xfrm>
            <a:custGeom>
              <a:avLst/>
              <a:gdLst/>
              <a:ahLst/>
              <a:cxnLst/>
              <a:rect r="r" b="b" t="t" l="l"/>
              <a:pathLst>
                <a:path h="788550" w="4086647">
                  <a:moveTo>
                    <a:pt x="25446" y="0"/>
                  </a:moveTo>
                  <a:lnTo>
                    <a:pt x="4061201" y="0"/>
                  </a:lnTo>
                  <a:cubicBezTo>
                    <a:pt x="4075255" y="0"/>
                    <a:pt x="4086647" y="11393"/>
                    <a:pt x="4086647" y="25446"/>
                  </a:cubicBezTo>
                  <a:lnTo>
                    <a:pt x="4086647" y="763103"/>
                  </a:lnTo>
                  <a:cubicBezTo>
                    <a:pt x="4086647" y="769852"/>
                    <a:pt x="4083967" y="776325"/>
                    <a:pt x="4079194" y="781097"/>
                  </a:cubicBezTo>
                  <a:cubicBezTo>
                    <a:pt x="4074422" y="785869"/>
                    <a:pt x="4067950" y="788550"/>
                    <a:pt x="4061201" y="788550"/>
                  </a:cubicBezTo>
                  <a:lnTo>
                    <a:pt x="25446" y="788550"/>
                  </a:lnTo>
                  <a:cubicBezTo>
                    <a:pt x="11393" y="788550"/>
                    <a:pt x="0" y="777157"/>
                    <a:pt x="0" y="763103"/>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864750"/>
            </a:xfrm>
            <a:prstGeom prst="rect">
              <a:avLst/>
            </a:prstGeom>
          </p:spPr>
          <p:txBody>
            <a:bodyPr anchor="ctr" rtlCol="false" tIns="50800" lIns="50800" bIns="50800" rIns="50800"/>
            <a:lstStyle/>
            <a:p>
              <a:pPr algn="ctr" marL="0" indent="0" lvl="0">
                <a:lnSpc>
                  <a:spcPts val="3249"/>
                </a:lnSpc>
                <a:spcBef>
                  <a:spcPct val="0"/>
                </a:spcBef>
              </a:pPr>
              <a:r>
                <a:rPr lang="en-US" sz="2499" spc="124" strike="noStrike" u="none">
                  <a:solidFill>
                    <a:srgbClr val="FFFFFF"/>
                  </a:solidFill>
                  <a:latin typeface="Arial Bold"/>
                </a:rPr>
                <a:t>Línea directa nacional de salud mental materna </a:t>
              </a:r>
            </a:p>
            <a:p>
              <a:pPr algn="ctr" marL="0" indent="0" lvl="0">
                <a:lnSpc>
                  <a:spcPts val="3249"/>
                </a:lnSpc>
                <a:spcBef>
                  <a:spcPct val="0"/>
                </a:spcBef>
              </a:pPr>
              <a:r>
                <a:rPr lang="en-US" sz="2499" spc="124" strike="noStrike" u="none">
                  <a:solidFill>
                    <a:srgbClr val="000000"/>
                  </a:solidFill>
                  <a:latin typeface="Arial"/>
                </a:rPr>
                <a:t>Proporciona apoyo, recursos y referencias confidenciales y gratuitas las 24 horas del día, los 7 días de la semana, a cualquier madre embarazada y en posparto que enfrente problemas de salud mental y a sus seres queridos. El servicio está disponible por teléfono y mensaje de texto en inglés o español. La ayuda a través de intérpretes está disponible en más de 60 idiomas. Para obtener más información, visite: https://mchb.hrsa.gov/national-maternal-mental-health-hotline/faq o llame al 1-833-TLC-MAMA (1-833-852-6262).</a:t>
              </a:r>
            </a:p>
          </p:txBody>
        </p:sp>
      </p:grpSp>
      <p:sp>
        <p:nvSpPr>
          <p:cNvPr name="Freeform 9" id="9"/>
          <p:cNvSpPr/>
          <p:nvPr/>
        </p:nvSpPr>
        <p:spPr>
          <a:xfrm flipH="false" flipV="false" rot="0">
            <a:off x="4578101" y="5230646"/>
            <a:ext cx="7990541" cy="4494679"/>
          </a:xfrm>
          <a:custGeom>
            <a:avLst/>
            <a:gdLst/>
            <a:ahLst/>
            <a:cxnLst/>
            <a:rect r="r" b="b" t="t" l="l"/>
            <a:pathLst>
              <a:path h="4494679" w="7990541">
                <a:moveTo>
                  <a:pt x="0" y="0"/>
                </a:moveTo>
                <a:lnTo>
                  <a:pt x="7990541" y="0"/>
                </a:lnTo>
                <a:lnTo>
                  <a:pt x="7990541" y="4494679"/>
                </a:lnTo>
                <a:lnTo>
                  <a:pt x="0" y="4494679"/>
                </a:lnTo>
                <a:lnTo>
                  <a:pt x="0" y="0"/>
                </a:lnTo>
                <a:close/>
              </a:path>
            </a:pathLst>
          </a:custGeom>
          <a:blipFill>
            <a:blip r:embed="rId7"/>
            <a:stretch>
              <a:fillRect l="0" t="0" r="0" b="0"/>
            </a:stretch>
          </a:blipFill>
        </p:spPr>
      </p:sp>
      <p:sp>
        <p:nvSpPr>
          <p:cNvPr name="TextBox 10" id="10"/>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Salud Mental</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385755" y="1960396"/>
            <a:ext cx="15516490" cy="3813175"/>
            <a:chOff x="0" y="0"/>
            <a:chExt cx="4086647" cy="1004293"/>
          </a:xfrm>
        </p:grpSpPr>
        <p:sp>
          <p:nvSpPr>
            <p:cNvPr name="Freeform 7" id="7"/>
            <p:cNvSpPr/>
            <p:nvPr/>
          </p:nvSpPr>
          <p:spPr>
            <a:xfrm flipH="false" flipV="false" rot="0">
              <a:off x="0" y="0"/>
              <a:ext cx="4086647" cy="1004293"/>
            </a:xfrm>
            <a:custGeom>
              <a:avLst/>
              <a:gdLst/>
              <a:ahLst/>
              <a:cxnLst/>
              <a:rect r="r" b="b" t="t" l="l"/>
              <a:pathLst>
                <a:path h="1004293" w="4086647">
                  <a:moveTo>
                    <a:pt x="25446" y="0"/>
                  </a:moveTo>
                  <a:lnTo>
                    <a:pt x="4061201" y="0"/>
                  </a:lnTo>
                  <a:cubicBezTo>
                    <a:pt x="4075255" y="0"/>
                    <a:pt x="4086647" y="11393"/>
                    <a:pt x="4086647" y="25446"/>
                  </a:cubicBezTo>
                  <a:lnTo>
                    <a:pt x="4086647" y="978847"/>
                  </a:lnTo>
                  <a:cubicBezTo>
                    <a:pt x="4086647" y="985595"/>
                    <a:pt x="4083967" y="992068"/>
                    <a:pt x="4079194" y="996840"/>
                  </a:cubicBezTo>
                  <a:cubicBezTo>
                    <a:pt x="4074422" y="1001612"/>
                    <a:pt x="4067950" y="1004293"/>
                    <a:pt x="4061201" y="1004293"/>
                  </a:cubicBezTo>
                  <a:lnTo>
                    <a:pt x="25446" y="1004293"/>
                  </a:lnTo>
                  <a:cubicBezTo>
                    <a:pt x="11393" y="1004293"/>
                    <a:pt x="0" y="992900"/>
                    <a:pt x="0" y="978847"/>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1080493"/>
            </a:xfrm>
            <a:prstGeom prst="rect">
              <a:avLst/>
            </a:prstGeom>
          </p:spPr>
          <p:txBody>
            <a:bodyPr anchor="ctr" rtlCol="false" tIns="50800" lIns="50800" bIns="50800" rIns="50800"/>
            <a:lstStyle/>
            <a:p>
              <a:pPr algn="ctr">
                <a:lnSpc>
                  <a:spcPts val="3249"/>
                </a:lnSpc>
              </a:pPr>
              <a:r>
                <a:rPr lang="en-US" sz="2499" spc="124">
                  <a:solidFill>
                    <a:srgbClr val="FFFFFF"/>
                  </a:solidFill>
                  <a:latin typeface="Arial Bold"/>
                </a:rPr>
                <a:t>Roberta‘s House</a:t>
              </a:r>
            </a:p>
            <a:p>
              <a:pPr algn="ctr">
                <a:lnSpc>
                  <a:spcPts val="3249"/>
                </a:lnSpc>
              </a:pPr>
              <a:r>
                <a:rPr lang="en-US" sz="2499" spc="124">
                  <a:solidFill>
                    <a:srgbClr val="000000"/>
                  </a:solidFill>
                  <a:latin typeface="Arial"/>
                </a:rPr>
                <a:t>Roberta’s House provides trauma-informed care and addresses grief as a public health service. The programs are led by licensed professionals and trained volunteers who understand the impact of grief. The program offers mental health services to children, adults, and families ages five and above. Therapeutic services are available as an individual, couple, family, and grief group therapy. The programs accept Maryland Medicaid, Care First Blue Cross Blue Shield, and offer free and sliding scale payments to qualified individuals and families. To learn more visit: https://robertashouse.org/contact/ , Baltimore location: 410-235-6633, Prince George location: 301-880-5100</a:t>
              </a:r>
            </a:p>
          </p:txBody>
        </p:sp>
      </p:grpSp>
      <p:sp>
        <p:nvSpPr>
          <p:cNvPr name="Freeform 9" id="9"/>
          <p:cNvSpPr/>
          <p:nvPr/>
        </p:nvSpPr>
        <p:spPr>
          <a:xfrm flipH="false" flipV="false" rot="0">
            <a:off x="3743425" y="6049796"/>
            <a:ext cx="10801149" cy="2140320"/>
          </a:xfrm>
          <a:custGeom>
            <a:avLst/>
            <a:gdLst/>
            <a:ahLst/>
            <a:cxnLst/>
            <a:rect r="r" b="b" t="t" l="l"/>
            <a:pathLst>
              <a:path h="2140320" w="10801149">
                <a:moveTo>
                  <a:pt x="0" y="0"/>
                </a:moveTo>
                <a:lnTo>
                  <a:pt x="10801150" y="0"/>
                </a:lnTo>
                <a:lnTo>
                  <a:pt x="10801150" y="2140320"/>
                </a:lnTo>
                <a:lnTo>
                  <a:pt x="0" y="2140320"/>
                </a:lnTo>
                <a:lnTo>
                  <a:pt x="0" y="0"/>
                </a:lnTo>
                <a:close/>
              </a:path>
            </a:pathLst>
          </a:custGeom>
          <a:blipFill>
            <a:blip r:embed="rId7"/>
            <a:stretch>
              <a:fillRect l="0" t="0" r="0" b="0"/>
            </a:stretch>
          </a:blipFill>
        </p:spPr>
      </p:sp>
      <p:sp>
        <p:nvSpPr>
          <p:cNvPr name="TextBox 10" id="10"/>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Mental Health</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385755" y="1960396"/>
            <a:ext cx="15516490" cy="4222750"/>
            <a:chOff x="0" y="0"/>
            <a:chExt cx="4086647" cy="1112165"/>
          </a:xfrm>
        </p:grpSpPr>
        <p:sp>
          <p:nvSpPr>
            <p:cNvPr name="Freeform 7" id="7"/>
            <p:cNvSpPr/>
            <p:nvPr/>
          </p:nvSpPr>
          <p:spPr>
            <a:xfrm flipH="false" flipV="false" rot="0">
              <a:off x="0" y="0"/>
              <a:ext cx="4086647" cy="1112165"/>
            </a:xfrm>
            <a:custGeom>
              <a:avLst/>
              <a:gdLst/>
              <a:ahLst/>
              <a:cxnLst/>
              <a:rect r="r" b="b" t="t" l="l"/>
              <a:pathLst>
                <a:path h="1112165" w="4086647">
                  <a:moveTo>
                    <a:pt x="25446" y="0"/>
                  </a:moveTo>
                  <a:lnTo>
                    <a:pt x="4061201" y="0"/>
                  </a:lnTo>
                  <a:cubicBezTo>
                    <a:pt x="4075255" y="0"/>
                    <a:pt x="4086647" y="11393"/>
                    <a:pt x="4086647" y="25446"/>
                  </a:cubicBezTo>
                  <a:lnTo>
                    <a:pt x="4086647" y="1086718"/>
                  </a:lnTo>
                  <a:cubicBezTo>
                    <a:pt x="4086647" y="1100772"/>
                    <a:pt x="4075255" y="1112165"/>
                    <a:pt x="4061201" y="1112165"/>
                  </a:cubicBezTo>
                  <a:lnTo>
                    <a:pt x="25446" y="1112165"/>
                  </a:lnTo>
                  <a:cubicBezTo>
                    <a:pt x="11393" y="1112165"/>
                    <a:pt x="0" y="1100772"/>
                    <a:pt x="0" y="1086718"/>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1188365"/>
            </a:xfrm>
            <a:prstGeom prst="rect">
              <a:avLst/>
            </a:prstGeom>
          </p:spPr>
          <p:txBody>
            <a:bodyPr anchor="ctr" rtlCol="false" tIns="50800" lIns="50800" bIns="50800" rIns="50800"/>
            <a:lstStyle/>
            <a:p>
              <a:pPr algn="ctr" marL="0" indent="0" lvl="0">
                <a:lnSpc>
                  <a:spcPts val="3249"/>
                </a:lnSpc>
                <a:spcBef>
                  <a:spcPct val="0"/>
                </a:spcBef>
              </a:pPr>
              <a:r>
                <a:rPr lang="en-US" sz="2499" spc="124">
                  <a:solidFill>
                    <a:srgbClr val="FFFFFF"/>
                  </a:solidFill>
                  <a:latin typeface="Arial Bold"/>
                </a:rPr>
                <a:t>Roberta’s House</a:t>
              </a:r>
            </a:p>
            <a:p>
              <a:pPr algn="ctr" marL="0" indent="0" lvl="0">
                <a:lnSpc>
                  <a:spcPts val="3249"/>
                </a:lnSpc>
                <a:spcBef>
                  <a:spcPct val="0"/>
                </a:spcBef>
              </a:pPr>
              <a:r>
                <a:rPr lang="en-US" sz="2499" spc="124" strike="noStrike" u="none">
                  <a:solidFill>
                    <a:srgbClr val="000000"/>
                  </a:solidFill>
                  <a:latin typeface="Arial"/>
                </a:rPr>
                <a:t>Roberta's House brinda atención informada sobre el trauma y aborda el duelo como un servicio de salud pública. Los programas están dirigidos por profesionales autorizados y voluntarios capacitados que comprenden el impacto del duelo. El programa ofrece servicios de salud mental a niños, adultos y familias de cinco años o más. Los servicios terapéuticos están disponibles como terapia individual, de pareja, familiar y de grupo para el duelo. Los programas aceptan Maryland Medicaid, Care First Blue Cross Blue Shield y ofrecen pagos gratuitos y de escala móvil a personas y familias calificadas. Para obtener más información, visite: https://robertashouse.org/contact/, ubicación en Baltimore: 410-235-6633, ubicación en Prince George: 301-880-5100</a:t>
              </a:r>
            </a:p>
          </p:txBody>
        </p:sp>
      </p:grpSp>
      <p:sp>
        <p:nvSpPr>
          <p:cNvPr name="Freeform 9" id="9"/>
          <p:cNvSpPr/>
          <p:nvPr/>
        </p:nvSpPr>
        <p:spPr>
          <a:xfrm flipH="false" flipV="false" rot="0">
            <a:off x="3743425" y="6049796"/>
            <a:ext cx="10801149" cy="2140320"/>
          </a:xfrm>
          <a:custGeom>
            <a:avLst/>
            <a:gdLst/>
            <a:ahLst/>
            <a:cxnLst/>
            <a:rect r="r" b="b" t="t" l="l"/>
            <a:pathLst>
              <a:path h="2140320" w="10801149">
                <a:moveTo>
                  <a:pt x="0" y="0"/>
                </a:moveTo>
                <a:lnTo>
                  <a:pt x="10801150" y="0"/>
                </a:lnTo>
                <a:lnTo>
                  <a:pt x="10801150" y="2140320"/>
                </a:lnTo>
                <a:lnTo>
                  <a:pt x="0" y="2140320"/>
                </a:lnTo>
                <a:lnTo>
                  <a:pt x="0" y="0"/>
                </a:lnTo>
                <a:close/>
              </a:path>
            </a:pathLst>
          </a:custGeom>
          <a:blipFill>
            <a:blip r:embed="rId7"/>
            <a:stretch>
              <a:fillRect l="0" t="0" r="0" b="0"/>
            </a:stretch>
          </a:blipFill>
        </p:spPr>
      </p:sp>
      <p:sp>
        <p:nvSpPr>
          <p:cNvPr name="TextBox 10" id="10"/>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Salud Mental</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385755" y="1960396"/>
            <a:ext cx="15516490" cy="2584450"/>
            <a:chOff x="0" y="0"/>
            <a:chExt cx="4086647" cy="680678"/>
          </a:xfrm>
        </p:grpSpPr>
        <p:sp>
          <p:nvSpPr>
            <p:cNvPr name="Freeform 7" id="7"/>
            <p:cNvSpPr/>
            <p:nvPr/>
          </p:nvSpPr>
          <p:spPr>
            <a:xfrm flipH="false" flipV="false" rot="0">
              <a:off x="0" y="0"/>
              <a:ext cx="4086647" cy="680678"/>
            </a:xfrm>
            <a:custGeom>
              <a:avLst/>
              <a:gdLst/>
              <a:ahLst/>
              <a:cxnLst/>
              <a:rect r="r" b="b" t="t" l="l"/>
              <a:pathLst>
                <a:path h="680678" w="4086647">
                  <a:moveTo>
                    <a:pt x="25446" y="0"/>
                  </a:moveTo>
                  <a:lnTo>
                    <a:pt x="4061201" y="0"/>
                  </a:lnTo>
                  <a:cubicBezTo>
                    <a:pt x="4075255" y="0"/>
                    <a:pt x="4086647" y="11393"/>
                    <a:pt x="4086647" y="25446"/>
                  </a:cubicBezTo>
                  <a:lnTo>
                    <a:pt x="4086647" y="655232"/>
                  </a:lnTo>
                  <a:cubicBezTo>
                    <a:pt x="4086647" y="661981"/>
                    <a:pt x="4083967" y="668453"/>
                    <a:pt x="4079194" y="673225"/>
                  </a:cubicBezTo>
                  <a:cubicBezTo>
                    <a:pt x="4074422" y="677997"/>
                    <a:pt x="4067950" y="680678"/>
                    <a:pt x="4061201" y="680678"/>
                  </a:cubicBezTo>
                  <a:lnTo>
                    <a:pt x="25446" y="680678"/>
                  </a:lnTo>
                  <a:cubicBezTo>
                    <a:pt x="11393" y="680678"/>
                    <a:pt x="0" y="669285"/>
                    <a:pt x="0" y="655232"/>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756878"/>
            </a:xfrm>
            <a:prstGeom prst="rect">
              <a:avLst/>
            </a:prstGeom>
          </p:spPr>
          <p:txBody>
            <a:bodyPr anchor="ctr" rtlCol="false" tIns="50800" lIns="50800" bIns="50800" rIns="50800"/>
            <a:lstStyle/>
            <a:p>
              <a:pPr algn="ctr">
                <a:lnSpc>
                  <a:spcPts val="3249"/>
                </a:lnSpc>
              </a:pPr>
              <a:r>
                <a:rPr lang="en-US" sz="2499" spc="124">
                  <a:solidFill>
                    <a:srgbClr val="FFFFFF"/>
                  </a:solidFill>
                  <a:latin typeface="Arial Bold"/>
                </a:rPr>
                <a:t>988</a:t>
              </a:r>
            </a:p>
            <a:p>
              <a:pPr algn="ctr">
                <a:lnSpc>
                  <a:spcPts val="3249"/>
                </a:lnSpc>
              </a:pPr>
              <a:r>
                <a:rPr lang="en-US" sz="2499" spc="124">
                  <a:solidFill>
                    <a:srgbClr val="000000"/>
                  </a:solidFill>
                  <a:latin typeface="Arial"/>
                </a:rPr>
                <a:t>The 988 Lifeline is a national network of local crisis centers that provides free and confidential emotional support to people in suicidal crisis or emotional distress 24 hours a day, 7 days a week in the United States. They are committed to improving crisis services and advancing suicide prevention by empowering individuals, advancing professional best practices, and building awareness. To learn more visit: https://988lifeline.org</a:t>
              </a:r>
            </a:p>
          </p:txBody>
        </p:sp>
      </p:grpSp>
      <p:sp>
        <p:nvSpPr>
          <p:cNvPr name="Freeform 9" id="9"/>
          <p:cNvSpPr/>
          <p:nvPr/>
        </p:nvSpPr>
        <p:spPr>
          <a:xfrm flipH="false" flipV="false" rot="0">
            <a:off x="4693991" y="4965981"/>
            <a:ext cx="4450009" cy="4450009"/>
          </a:xfrm>
          <a:custGeom>
            <a:avLst/>
            <a:gdLst/>
            <a:ahLst/>
            <a:cxnLst/>
            <a:rect r="r" b="b" t="t" l="l"/>
            <a:pathLst>
              <a:path h="4450009" w="4450009">
                <a:moveTo>
                  <a:pt x="0" y="0"/>
                </a:moveTo>
                <a:lnTo>
                  <a:pt x="4450009" y="0"/>
                </a:lnTo>
                <a:lnTo>
                  <a:pt x="4450009" y="4450008"/>
                </a:lnTo>
                <a:lnTo>
                  <a:pt x="0" y="4450008"/>
                </a:lnTo>
                <a:lnTo>
                  <a:pt x="0" y="0"/>
                </a:lnTo>
                <a:close/>
              </a:path>
            </a:pathLst>
          </a:custGeom>
          <a:blipFill>
            <a:blip r:embed="rId7"/>
            <a:stretch>
              <a:fillRect l="0" t="0" r="0" b="0"/>
            </a:stretch>
          </a:blipFill>
        </p:spPr>
      </p:sp>
      <p:sp>
        <p:nvSpPr>
          <p:cNvPr name="Freeform 10" id="10"/>
          <p:cNvSpPr/>
          <p:nvPr/>
        </p:nvSpPr>
        <p:spPr>
          <a:xfrm flipH="false" flipV="false" rot="0">
            <a:off x="9144000" y="4965981"/>
            <a:ext cx="4450009" cy="4450009"/>
          </a:xfrm>
          <a:custGeom>
            <a:avLst/>
            <a:gdLst/>
            <a:ahLst/>
            <a:cxnLst/>
            <a:rect r="r" b="b" t="t" l="l"/>
            <a:pathLst>
              <a:path h="4450009" w="4450009">
                <a:moveTo>
                  <a:pt x="0" y="0"/>
                </a:moveTo>
                <a:lnTo>
                  <a:pt x="4450009" y="0"/>
                </a:lnTo>
                <a:lnTo>
                  <a:pt x="4450009" y="4450008"/>
                </a:lnTo>
                <a:lnTo>
                  <a:pt x="0" y="4450008"/>
                </a:lnTo>
                <a:lnTo>
                  <a:pt x="0" y="0"/>
                </a:lnTo>
                <a:close/>
              </a:path>
            </a:pathLst>
          </a:custGeom>
          <a:blipFill>
            <a:blip r:embed="rId8"/>
            <a:stretch>
              <a:fillRect l="0" t="0" r="0" b="0"/>
            </a:stretch>
          </a:blipFill>
        </p:spPr>
      </p:sp>
      <p:sp>
        <p:nvSpPr>
          <p:cNvPr name="TextBox 11" id="11"/>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Mental Health</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3050" y="3093050"/>
            <a:ext cx="15634950" cy="6141861"/>
          </a:xfrm>
          <a:custGeom>
            <a:avLst/>
            <a:gdLst/>
            <a:ahLst/>
            <a:cxnLst/>
            <a:rect r="r" b="b" t="t" l="l"/>
            <a:pathLst>
              <a:path h="6141861" w="15634950">
                <a:moveTo>
                  <a:pt x="0" y="0"/>
                </a:moveTo>
                <a:lnTo>
                  <a:pt x="15634950" y="0"/>
                </a:lnTo>
                <a:lnTo>
                  <a:pt x="15634950" y="6141861"/>
                </a:lnTo>
                <a:lnTo>
                  <a:pt x="0" y="6141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1385020" y="1078798"/>
            <a:ext cx="3434476" cy="14668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Prenatal Care</a:t>
            </a:r>
          </a:p>
        </p:txBody>
      </p:sp>
      <p:sp>
        <p:nvSpPr>
          <p:cNvPr name="TextBox 4" id="4"/>
          <p:cNvSpPr txBox="true"/>
          <p:nvPr/>
        </p:nvSpPr>
        <p:spPr>
          <a:xfrm rot="0">
            <a:off x="1673805" y="3452250"/>
            <a:ext cx="6495394" cy="1962150"/>
          </a:xfrm>
          <a:prstGeom prst="rect">
            <a:avLst/>
          </a:prstGeom>
        </p:spPr>
        <p:txBody>
          <a:bodyPr anchor="t" rtlCol="false" tIns="0" lIns="0" bIns="0" rIns="0">
            <a:spAutoFit/>
          </a:bodyPr>
          <a:lstStyle/>
          <a:p>
            <a:pPr algn="r">
              <a:lnSpc>
                <a:spcPts val="3119"/>
              </a:lnSpc>
            </a:pPr>
            <a:r>
              <a:rPr lang="en-US" sz="2599">
                <a:solidFill>
                  <a:srgbClr val="3E1F55"/>
                </a:solidFill>
                <a:latin typeface="Cairo"/>
              </a:rPr>
              <a:t>Reproductive health is a state of complete physical, mental and social well-being and not only the absence of conditions or diseases, in everything related to the reproductive system and its functions and processes.</a:t>
            </a:r>
          </a:p>
        </p:txBody>
      </p:sp>
      <p:sp>
        <p:nvSpPr>
          <p:cNvPr name="TextBox 5" id="5"/>
          <p:cNvSpPr txBox="true"/>
          <p:nvPr/>
        </p:nvSpPr>
        <p:spPr>
          <a:xfrm rot="0">
            <a:off x="1673805" y="6887550"/>
            <a:ext cx="5893405" cy="1962150"/>
          </a:xfrm>
          <a:prstGeom prst="rect">
            <a:avLst/>
          </a:prstGeom>
        </p:spPr>
        <p:txBody>
          <a:bodyPr anchor="t" rtlCol="false" tIns="0" lIns="0" bIns="0" rIns="0">
            <a:spAutoFit/>
          </a:bodyPr>
          <a:lstStyle/>
          <a:p>
            <a:pPr algn="r">
              <a:lnSpc>
                <a:spcPts val="3119"/>
              </a:lnSpc>
            </a:pPr>
            <a:r>
              <a:rPr lang="en-US" sz="2599">
                <a:solidFill>
                  <a:srgbClr val="3E1F55"/>
                </a:solidFill>
                <a:latin typeface="Cairo"/>
              </a:rPr>
              <a:t>Benefits of recieveing reproductive healthcare allows us to test for cancer, menstrual pain or complications, sexually transmitted diseases, unwanted or complicated pregnancies, sexual violence.</a:t>
            </a:r>
          </a:p>
        </p:txBody>
      </p:sp>
      <p:sp>
        <p:nvSpPr>
          <p:cNvPr name="TextBox 6" id="6"/>
          <p:cNvSpPr txBox="true"/>
          <p:nvPr/>
        </p:nvSpPr>
        <p:spPr>
          <a:xfrm rot="0">
            <a:off x="2083320" y="1078798"/>
            <a:ext cx="5676365" cy="14668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Reproductive Health Care</a:t>
            </a:r>
          </a:p>
        </p:txBody>
      </p:sp>
      <p:sp>
        <p:nvSpPr>
          <p:cNvPr name="TextBox 7" id="7"/>
          <p:cNvSpPr txBox="true"/>
          <p:nvPr/>
        </p:nvSpPr>
        <p:spPr>
          <a:xfrm rot="0">
            <a:off x="10171013" y="3842775"/>
            <a:ext cx="6495394" cy="1181100"/>
          </a:xfrm>
          <a:prstGeom prst="rect">
            <a:avLst/>
          </a:prstGeom>
        </p:spPr>
        <p:txBody>
          <a:bodyPr anchor="t" rtlCol="false" tIns="0" lIns="0" bIns="0" rIns="0">
            <a:spAutoFit/>
          </a:bodyPr>
          <a:lstStyle/>
          <a:p>
            <a:pPr algn="r">
              <a:lnSpc>
                <a:spcPts val="3119"/>
              </a:lnSpc>
            </a:pPr>
            <a:r>
              <a:rPr lang="en-US" sz="2599">
                <a:solidFill>
                  <a:srgbClr val="3E1F55"/>
                </a:solidFill>
                <a:latin typeface="Cairo"/>
              </a:rPr>
              <a:t> Prenatal care is </a:t>
            </a:r>
            <a:r>
              <a:rPr lang="en-US" sz="2599">
                <a:solidFill>
                  <a:srgbClr val="3E1F55"/>
                </a:solidFill>
                <a:latin typeface="Cairo Medium"/>
              </a:rPr>
              <a:t>medical care you get during pregnancy</a:t>
            </a:r>
            <a:r>
              <a:rPr lang="en-US" sz="2599">
                <a:solidFill>
                  <a:srgbClr val="3E1F55"/>
                </a:solidFill>
                <a:latin typeface="Cairo"/>
              </a:rPr>
              <a:t>. At each visit, a health care provider checks on the parent and the growing baby. .</a:t>
            </a:r>
          </a:p>
        </p:txBody>
      </p:sp>
      <p:sp>
        <p:nvSpPr>
          <p:cNvPr name="TextBox 8" id="8"/>
          <p:cNvSpPr txBox="true"/>
          <p:nvPr/>
        </p:nvSpPr>
        <p:spPr>
          <a:xfrm rot="0">
            <a:off x="10171013" y="7278075"/>
            <a:ext cx="6495394" cy="1181100"/>
          </a:xfrm>
          <a:prstGeom prst="rect">
            <a:avLst/>
          </a:prstGeom>
        </p:spPr>
        <p:txBody>
          <a:bodyPr anchor="t" rtlCol="false" tIns="0" lIns="0" bIns="0" rIns="0">
            <a:spAutoFit/>
          </a:bodyPr>
          <a:lstStyle/>
          <a:p>
            <a:pPr algn="r">
              <a:lnSpc>
                <a:spcPts val="3119"/>
              </a:lnSpc>
            </a:pPr>
            <a:r>
              <a:rPr lang="en-US" sz="2599">
                <a:solidFill>
                  <a:srgbClr val="3E1F55"/>
                </a:solidFill>
                <a:latin typeface="Cairo"/>
              </a:rPr>
              <a:t> True prenatal care begins before someone becomes pregnant through reproductive health care and primary care.</a:t>
            </a:r>
          </a:p>
        </p:txBody>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87538" y="6702615"/>
            <a:ext cx="5687571" cy="5426749"/>
          </a:xfrm>
          <a:custGeom>
            <a:avLst/>
            <a:gdLst/>
            <a:ahLst/>
            <a:cxnLst/>
            <a:rect r="r" b="b" t="t" l="l"/>
            <a:pathLst>
              <a:path h="5426749" w="5687571">
                <a:moveTo>
                  <a:pt x="0" y="0"/>
                </a:moveTo>
                <a:lnTo>
                  <a:pt x="5687571" y="0"/>
                </a:lnTo>
                <a:lnTo>
                  <a:pt x="5687571" y="5426749"/>
                </a:lnTo>
                <a:lnTo>
                  <a:pt x="0" y="54267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grpSp>
        <p:nvGrpSpPr>
          <p:cNvPr name="Group 6" id="6"/>
          <p:cNvGrpSpPr/>
          <p:nvPr/>
        </p:nvGrpSpPr>
        <p:grpSpPr>
          <a:xfrm rot="0">
            <a:off x="1385755" y="1960396"/>
            <a:ext cx="15516490" cy="2994025"/>
            <a:chOff x="0" y="0"/>
            <a:chExt cx="4086647" cy="788550"/>
          </a:xfrm>
        </p:grpSpPr>
        <p:sp>
          <p:nvSpPr>
            <p:cNvPr name="Freeform 7" id="7"/>
            <p:cNvSpPr/>
            <p:nvPr/>
          </p:nvSpPr>
          <p:spPr>
            <a:xfrm flipH="false" flipV="false" rot="0">
              <a:off x="0" y="0"/>
              <a:ext cx="4086647" cy="788550"/>
            </a:xfrm>
            <a:custGeom>
              <a:avLst/>
              <a:gdLst/>
              <a:ahLst/>
              <a:cxnLst/>
              <a:rect r="r" b="b" t="t" l="l"/>
              <a:pathLst>
                <a:path h="788550" w="4086647">
                  <a:moveTo>
                    <a:pt x="25446" y="0"/>
                  </a:moveTo>
                  <a:lnTo>
                    <a:pt x="4061201" y="0"/>
                  </a:lnTo>
                  <a:cubicBezTo>
                    <a:pt x="4075255" y="0"/>
                    <a:pt x="4086647" y="11393"/>
                    <a:pt x="4086647" y="25446"/>
                  </a:cubicBezTo>
                  <a:lnTo>
                    <a:pt x="4086647" y="763103"/>
                  </a:lnTo>
                  <a:cubicBezTo>
                    <a:pt x="4086647" y="769852"/>
                    <a:pt x="4083967" y="776325"/>
                    <a:pt x="4079194" y="781097"/>
                  </a:cubicBezTo>
                  <a:cubicBezTo>
                    <a:pt x="4074422" y="785869"/>
                    <a:pt x="4067950" y="788550"/>
                    <a:pt x="4061201" y="788550"/>
                  </a:cubicBezTo>
                  <a:lnTo>
                    <a:pt x="25446" y="788550"/>
                  </a:lnTo>
                  <a:cubicBezTo>
                    <a:pt x="11393" y="788550"/>
                    <a:pt x="0" y="777157"/>
                    <a:pt x="0" y="763103"/>
                  </a:cubicBezTo>
                  <a:lnTo>
                    <a:pt x="0" y="25446"/>
                  </a:lnTo>
                  <a:cubicBezTo>
                    <a:pt x="0" y="11393"/>
                    <a:pt x="11393" y="0"/>
                    <a:pt x="25446" y="0"/>
                  </a:cubicBezTo>
                  <a:close/>
                </a:path>
              </a:pathLst>
            </a:custGeom>
            <a:solidFill>
              <a:srgbClr val="C4B3ED"/>
            </a:solidFill>
          </p:spPr>
        </p:sp>
        <p:sp>
          <p:nvSpPr>
            <p:cNvPr name="TextBox 8" id="8"/>
            <p:cNvSpPr txBox="true"/>
            <p:nvPr/>
          </p:nvSpPr>
          <p:spPr>
            <a:xfrm>
              <a:off x="0" y="-76200"/>
              <a:ext cx="4086647" cy="864750"/>
            </a:xfrm>
            <a:prstGeom prst="rect">
              <a:avLst/>
            </a:prstGeom>
          </p:spPr>
          <p:txBody>
            <a:bodyPr anchor="ctr" rtlCol="false" tIns="50800" lIns="50800" bIns="50800" rIns="50800"/>
            <a:lstStyle/>
            <a:p>
              <a:pPr algn="ctr" marL="0" indent="0" lvl="0">
                <a:lnSpc>
                  <a:spcPts val="3249"/>
                </a:lnSpc>
                <a:spcBef>
                  <a:spcPct val="0"/>
                </a:spcBef>
              </a:pPr>
              <a:r>
                <a:rPr lang="en-US" sz="2499" spc="124" strike="noStrike" u="none">
                  <a:solidFill>
                    <a:srgbClr val="FFFFFF"/>
                  </a:solidFill>
                  <a:latin typeface="Arial Bold"/>
                </a:rPr>
                <a:t>988</a:t>
              </a:r>
            </a:p>
            <a:p>
              <a:pPr algn="ctr" marL="0" indent="0" lvl="0">
                <a:lnSpc>
                  <a:spcPts val="3249"/>
                </a:lnSpc>
                <a:spcBef>
                  <a:spcPct val="0"/>
                </a:spcBef>
              </a:pPr>
              <a:r>
                <a:rPr lang="en-US" sz="2499" spc="124" strike="noStrike" u="none">
                  <a:solidFill>
                    <a:srgbClr val="000000"/>
                  </a:solidFill>
                  <a:latin typeface="Arial"/>
                </a:rPr>
                <a:t>988 Lifeline es una red nacional de centros de crisis locales que brinda apoyo emocional gratuito y confidencial a personas en crisis suicidas o angustia emocional las 24 horas del día, los 7 días de la semana en los Estados Unidos. Están comprometidos a mejorar los servicios de crisis y promover la prevención del suicidio empoderando a las personas, promoviendo las mejores prácticas profesionales y creando conciencia. Para obtener más información, visite: https://988lifeline.org</a:t>
              </a:r>
            </a:p>
          </p:txBody>
        </p:sp>
      </p:grpSp>
      <p:sp>
        <p:nvSpPr>
          <p:cNvPr name="Freeform 9" id="9"/>
          <p:cNvSpPr/>
          <p:nvPr/>
        </p:nvSpPr>
        <p:spPr>
          <a:xfrm flipH="false" flipV="false" rot="0">
            <a:off x="4693991" y="5230646"/>
            <a:ext cx="4450009" cy="4450009"/>
          </a:xfrm>
          <a:custGeom>
            <a:avLst/>
            <a:gdLst/>
            <a:ahLst/>
            <a:cxnLst/>
            <a:rect r="r" b="b" t="t" l="l"/>
            <a:pathLst>
              <a:path h="4450009" w="4450009">
                <a:moveTo>
                  <a:pt x="0" y="0"/>
                </a:moveTo>
                <a:lnTo>
                  <a:pt x="4450009" y="0"/>
                </a:lnTo>
                <a:lnTo>
                  <a:pt x="4450009" y="4450008"/>
                </a:lnTo>
                <a:lnTo>
                  <a:pt x="0" y="4450008"/>
                </a:lnTo>
                <a:lnTo>
                  <a:pt x="0" y="0"/>
                </a:lnTo>
                <a:close/>
              </a:path>
            </a:pathLst>
          </a:custGeom>
          <a:blipFill>
            <a:blip r:embed="rId7"/>
            <a:stretch>
              <a:fillRect l="0" t="0" r="0" b="0"/>
            </a:stretch>
          </a:blipFill>
        </p:spPr>
      </p:sp>
      <p:sp>
        <p:nvSpPr>
          <p:cNvPr name="Freeform 10" id="10"/>
          <p:cNvSpPr/>
          <p:nvPr/>
        </p:nvSpPr>
        <p:spPr>
          <a:xfrm flipH="false" flipV="false" rot="0">
            <a:off x="9144000" y="5230646"/>
            <a:ext cx="4450009" cy="4450009"/>
          </a:xfrm>
          <a:custGeom>
            <a:avLst/>
            <a:gdLst/>
            <a:ahLst/>
            <a:cxnLst/>
            <a:rect r="r" b="b" t="t" l="l"/>
            <a:pathLst>
              <a:path h="4450009" w="4450009">
                <a:moveTo>
                  <a:pt x="0" y="0"/>
                </a:moveTo>
                <a:lnTo>
                  <a:pt x="4450009" y="0"/>
                </a:lnTo>
                <a:lnTo>
                  <a:pt x="4450009" y="4450008"/>
                </a:lnTo>
                <a:lnTo>
                  <a:pt x="0" y="4450008"/>
                </a:lnTo>
                <a:lnTo>
                  <a:pt x="0" y="0"/>
                </a:lnTo>
                <a:close/>
              </a:path>
            </a:pathLst>
          </a:custGeom>
          <a:blipFill>
            <a:blip r:embed="rId8"/>
            <a:stretch>
              <a:fillRect l="0" t="0" r="0" b="0"/>
            </a:stretch>
          </a:blipFill>
        </p:spPr>
      </p:sp>
      <p:sp>
        <p:nvSpPr>
          <p:cNvPr name="TextBox 11" id="11"/>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Salud Mental</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67944" y="6839775"/>
            <a:ext cx="5687571" cy="5426749"/>
          </a:xfrm>
          <a:custGeom>
            <a:avLst/>
            <a:gdLst/>
            <a:ahLst/>
            <a:cxnLst/>
            <a:rect r="r" b="b" t="t" l="l"/>
            <a:pathLst>
              <a:path h="5426749" w="5687571">
                <a:moveTo>
                  <a:pt x="0" y="0"/>
                </a:moveTo>
                <a:lnTo>
                  <a:pt x="5687571" y="0"/>
                </a:lnTo>
                <a:lnTo>
                  <a:pt x="5687571" y="5426750"/>
                </a:lnTo>
                <a:lnTo>
                  <a:pt x="0" y="542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7"/>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7"/>
            <a:stretch>
              <a:fillRect l="0" t="0" r="0" b="0"/>
            </a:stretch>
          </a:blipFill>
        </p:spPr>
      </p:sp>
      <p:sp>
        <p:nvSpPr>
          <p:cNvPr name="TextBox 6" id="6"/>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The Maryland Network Against Domestic Violence</a:t>
            </a:r>
          </a:p>
        </p:txBody>
      </p:sp>
      <p:sp>
        <p:nvSpPr>
          <p:cNvPr name="TextBox 7" id="7"/>
          <p:cNvSpPr txBox="true"/>
          <p:nvPr/>
        </p:nvSpPr>
        <p:spPr>
          <a:xfrm rot="0">
            <a:off x="1531425" y="2214562"/>
            <a:ext cx="15828727" cy="7286625"/>
          </a:xfrm>
          <a:prstGeom prst="rect">
            <a:avLst/>
          </a:prstGeom>
        </p:spPr>
        <p:txBody>
          <a:bodyPr anchor="t" rtlCol="false" tIns="0" lIns="0" bIns="0" rIns="0">
            <a:spAutoFit/>
          </a:bodyPr>
          <a:lstStyle/>
          <a:p>
            <a:pPr marL="690877" indent="-345439" lvl="1">
              <a:lnSpc>
                <a:spcPts val="3839"/>
              </a:lnSpc>
              <a:buFont typeface="Arial"/>
              <a:buChar char="•"/>
            </a:pPr>
            <a:r>
              <a:rPr lang="en-US" sz="3199">
                <a:solidFill>
                  <a:srgbClr val="3E1F55"/>
                </a:solidFill>
                <a:latin typeface="Cairo"/>
              </a:rPr>
              <a:t>The Maryland Network Against Domestic Violence is the state domestic violence coalition that brings together victim service providers, allied professionals, and concerned individuals for the common purpose of reducing intimate partner and family violence and its harmful effects on [people.] </a:t>
            </a:r>
          </a:p>
          <a:p>
            <a:pPr marL="1381755" indent="-460585" lvl="2">
              <a:lnSpc>
                <a:spcPts val="3839"/>
              </a:lnSpc>
              <a:buFont typeface="Arial"/>
              <a:buChar char="⚬"/>
            </a:pPr>
            <a:r>
              <a:rPr lang="en-US" sz="3199">
                <a:solidFill>
                  <a:srgbClr val="3E1F55"/>
                </a:solidFill>
                <a:latin typeface="Cairo"/>
              </a:rPr>
              <a:t>Services and information provided Include: legal advocacy, shelter and housing support, safety planning, counseling, and more.</a:t>
            </a:r>
          </a:p>
          <a:p>
            <a:pPr marL="690877" indent="-345439" lvl="1">
              <a:lnSpc>
                <a:spcPts val="3839"/>
              </a:lnSpc>
              <a:buFont typeface="Arial"/>
              <a:buChar char="•"/>
            </a:pPr>
            <a:r>
              <a:rPr lang="en-US" sz="3199">
                <a:solidFill>
                  <a:srgbClr val="3E1F55"/>
                </a:solidFill>
                <a:latin typeface="Cairo Bold"/>
              </a:rPr>
              <a:t>To learn more visit: https://www.mnadv.org/get-help/domestic-violence-service-providers/</a:t>
            </a:r>
          </a:p>
          <a:p>
            <a:pPr marL="1381755" indent="-460585" lvl="2">
              <a:lnSpc>
                <a:spcPts val="3839"/>
              </a:lnSpc>
              <a:buFont typeface="Arial"/>
              <a:buChar char="⚬"/>
            </a:pPr>
            <a:r>
              <a:rPr lang="en-US" sz="3199">
                <a:solidFill>
                  <a:srgbClr val="3E1F55"/>
                </a:solidFill>
                <a:latin typeface="Cairo Bold"/>
              </a:rPr>
              <a:t>Anne Arundel: 410-222-6800</a:t>
            </a:r>
          </a:p>
          <a:p>
            <a:pPr marL="1381755" indent="-460585" lvl="2">
              <a:lnSpc>
                <a:spcPts val="3839"/>
              </a:lnSpc>
              <a:buFont typeface="Arial"/>
              <a:buChar char="⚬"/>
            </a:pPr>
            <a:r>
              <a:rPr lang="en-US" sz="3199">
                <a:solidFill>
                  <a:srgbClr val="3E1F55"/>
                </a:solidFill>
                <a:latin typeface="Cairo Bold"/>
              </a:rPr>
              <a:t>Baltimore: 410-285-4357 or 410-377-8111</a:t>
            </a:r>
          </a:p>
          <a:p>
            <a:pPr marL="1381755" indent="-460585" lvl="2">
              <a:lnSpc>
                <a:spcPts val="3839"/>
              </a:lnSpc>
              <a:buFont typeface="Arial"/>
              <a:buChar char="⚬"/>
            </a:pPr>
            <a:r>
              <a:rPr lang="en-US" sz="3199">
                <a:solidFill>
                  <a:srgbClr val="3E1F55"/>
                </a:solidFill>
                <a:latin typeface="Cairo Bold"/>
              </a:rPr>
              <a:t>Baltimore City: 410-889-7884</a:t>
            </a:r>
          </a:p>
          <a:p>
            <a:pPr marL="1381755" indent="-460585" lvl="2">
              <a:lnSpc>
                <a:spcPts val="3839"/>
              </a:lnSpc>
              <a:buFont typeface="Arial"/>
              <a:buChar char="⚬"/>
            </a:pPr>
            <a:r>
              <a:rPr lang="en-US" sz="3199">
                <a:solidFill>
                  <a:srgbClr val="3E1F55"/>
                </a:solidFill>
                <a:latin typeface="Cairo Bold"/>
              </a:rPr>
              <a:t>Frederick: 301-662-8800</a:t>
            </a:r>
          </a:p>
          <a:p>
            <a:pPr marL="1381755" indent="-460585" lvl="2">
              <a:lnSpc>
                <a:spcPts val="3839"/>
              </a:lnSpc>
              <a:buFont typeface="Arial"/>
              <a:buChar char="⚬"/>
            </a:pPr>
            <a:r>
              <a:rPr lang="en-US" sz="3199">
                <a:solidFill>
                  <a:srgbClr val="3E1F55"/>
                </a:solidFill>
                <a:latin typeface="Cairo Bold"/>
              </a:rPr>
              <a:t>Howard: 410-997-2272</a:t>
            </a:r>
          </a:p>
          <a:p>
            <a:pPr marL="1381755" indent="-460585" lvl="2">
              <a:lnSpc>
                <a:spcPts val="3839"/>
              </a:lnSpc>
              <a:buFont typeface="Arial"/>
              <a:buChar char="⚬"/>
            </a:pPr>
            <a:r>
              <a:rPr lang="en-US" sz="3199">
                <a:solidFill>
                  <a:srgbClr val="3E1F55"/>
                </a:solidFill>
                <a:latin typeface="Cairo Bold"/>
              </a:rPr>
              <a:t>Montgomery: 240-777-4000</a:t>
            </a:r>
          </a:p>
          <a:p>
            <a:pPr algn="l" marL="1381755" indent="-460585" lvl="2">
              <a:lnSpc>
                <a:spcPts val="3839"/>
              </a:lnSpc>
              <a:buFont typeface="Arial"/>
              <a:buChar char="⚬"/>
            </a:pPr>
            <a:r>
              <a:rPr lang="en-US" sz="3199">
                <a:solidFill>
                  <a:srgbClr val="3E1F55"/>
                </a:solidFill>
                <a:latin typeface="Cairo Bold"/>
              </a:rPr>
              <a:t>Prince George: 301-731-1203</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67944" y="6839775"/>
            <a:ext cx="5687571" cy="5426749"/>
          </a:xfrm>
          <a:custGeom>
            <a:avLst/>
            <a:gdLst/>
            <a:ahLst/>
            <a:cxnLst/>
            <a:rect r="r" b="b" t="t" l="l"/>
            <a:pathLst>
              <a:path h="5426749" w="5687571">
                <a:moveTo>
                  <a:pt x="0" y="0"/>
                </a:moveTo>
                <a:lnTo>
                  <a:pt x="5687571" y="0"/>
                </a:lnTo>
                <a:lnTo>
                  <a:pt x="5687571" y="5426750"/>
                </a:lnTo>
                <a:lnTo>
                  <a:pt x="0" y="542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7"/>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7"/>
            <a:stretch>
              <a:fillRect l="0" t="0" r="0" b="0"/>
            </a:stretch>
          </a:blipFill>
        </p:spPr>
      </p:sp>
      <p:sp>
        <p:nvSpPr>
          <p:cNvPr name="TextBox 6" id="6"/>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La Red de Maryland Contra la Violencia Doméstica</a:t>
            </a:r>
          </a:p>
        </p:txBody>
      </p:sp>
      <p:sp>
        <p:nvSpPr>
          <p:cNvPr name="TextBox 7" id="7"/>
          <p:cNvSpPr txBox="true"/>
          <p:nvPr/>
        </p:nvSpPr>
        <p:spPr>
          <a:xfrm rot="0">
            <a:off x="1531425" y="2214562"/>
            <a:ext cx="15828727" cy="7286625"/>
          </a:xfrm>
          <a:prstGeom prst="rect">
            <a:avLst/>
          </a:prstGeom>
        </p:spPr>
        <p:txBody>
          <a:bodyPr anchor="t" rtlCol="false" tIns="0" lIns="0" bIns="0" rIns="0">
            <a:spAutoFit/>
          </a:bodyPr>
          <a:lstStyle/>
          <a:p>
            <a:pPr algn="l" marL="690877" indent="-345439" lvl="1">
              <a:lnSpc>
                <a:spcPts val="3839"/>
              </a:lnSpc>
              <a:spcBef>
                <a:spcPct val="0"/>
              </a:spcBef>
              <a:buFont typeface="Arial"/>
              <a:buChar char="•"/>
            </a:pPr>
            <a:r>
              <a:rPr lang="en-US" sz="3199" strike="noStrike" u="none">
                <a:solidFill>
                  <a:srgbClr val="3E1F55"/>
                </a:solidFill>
                <a:latin typeface="Cairo"/>
              </a:rPr>
              <a:t>La Red de Maryland contra la Violencia Doméstica es la coalición estatal contra la violencia doméstica que reúne a proveedores de servicios para víctimas, profesionales aliados e individuos preocupados con el propósito común de reducir la violencia familiar y de pareja y sus efectos nocivos en [las personas]. </a:t>
            </a:r>
          </a:p>
          <a:p>
            <a:pPr algn="l" marL="1381755" indent="-460585" lvl="2">
              <a:lnSpc>
                <a:spcPts val="3839"/>
              </a:lnSpc>
              <a:spcBef>
                <a:spcPct val="0"/>
              </a:spcBef>
              <a:buFont typeface="Arial"/>
              <a:buChar char="⚬"/>
            </a:pPr>
            <a:r>
              <a:rPr lang="en-US" sz="3199" strike="noStrike" u="none">
                <a:solidFill>
                  <a:srgbClr val="3E1F55"/>
                </a:solidFill>
                <a:latin typeface="Cairo"/>
              </a:rPr>
              <a:t>Los servicios y la información proporcionados incluyen: defensa legal, apoyo para refugio y vivienda, planificación de seguridad, asesoramiento y más.</a:t>
            </a:r>
          </a:p>
          <a:p>
            <a:pPr algn="l" marL="690877" indent="-345439" lvl="1">
              <a:lnSpc>
                <a:spcPts val="3839"/>
              </a:lnSpc>
              <a:spcBef>
                <a:spcPct val="0"/>
              </a:spcBef>
              <a:buFont typeface="Arial"/>
              <a:buChar char="•"/>
            </a:pPr>
            <a:r>
              <a:rPr lang="en-US" sz="3199" strike="noStrike" u="none">
                <a:solidFill>
                  <a:srgbClr val="3E1F55"/>
                </a:solidFill>
                <a:latin typeface="Cairo Bold"/>
              </a:rPr>
              <a:t>Para obtener más información, visite: https://www.mnadv.org/get-help/domestic-violence-service-providers/</a:t>
            </a:r>
          </a:p>
          <a:p>
            <a:pPr algn="l" marL="1381755" indent="-460585" lvl="2">
              <a:lnSpc>
                <a:spcPts val="3839"/>
              </a:lnSpc>
              <a:spcBef>
                <a:spcPct val="0"/>
              </a:spcBef>
              <a:buFont typeface="Arial"/>
              <a:buChar char="⚬"/>
            </a:pPr>
            <a:r>
              <a:rPr lang="en-US" sz="3199" strike="noStrike" u="none">
                <a:solidFill>
                  <a:srgbClr val="3E1F55"/>
                </a:solidFill>
                <a:latin typeface="Cairo Bold"/>
              </a:rPr>
              <a:t>Anne Arundel: 410-222-6800</a:t>
            </a:r>
          </a:p>
          <a:p>
            <a:pPr algn="l" marL="1381755" indent="-460585" lvl="2">
              <a:lnSpc>
                <a:spcPts val="3839"/>
              </a:lnSpc>
              <a:spcBef>
                <a:spcPct val="0"/>
              </a:spcBef>
              <a:buFont typeface="Arial"/>
              <a:buChar char="⚬"/>
            </a:pPr>
            <a:r>
              <a:rPr lang="en-US" sz="3199" strike="noStrike" u="none">
                <a:solidFill>
                  <a:srgbClr val="3E1F55"/>
                </a:solidFill>
                <a:latin typeface="Cairo Bold"/>
              </a:rPr>
              <a:t>Baltimore: 410-285-4357 o 410-377-8111</a:t>
            </a:r>
          </a:p>
          <a:p>
            <a:pPr algn="l" marL="1381755" indent="-460585" lvl="2">
              <a:lnSpc>
                <a:spcPts val="3839"/>
              </a:lnSpc>
              <a:spcBef>
                <a:spcPct val="0"/>
              </a:spcBef>
              <a:buFont typeface="Arial"/>
              <a:buChar char="⚬"/>
            </a:pPr>
            <a:r>
              <a:rPr lang="en-US" sz="3199" strike="noStrike" u="none">
                <a:solidFill>
                  <a:srgbClr val="3E1F55"/>
                </a:solidFill>
                <a:latin typeface="Cairo Bold"/>
              </a:rPr>
              <a:t>Ciudad de Baltimore: 410-889-7884</a:t>
            </a:r>
          </a:p>
          <a:p>
            <a:pPr algn="l" marL="1381755" indent="-460585" lvl="2">
              <a:lnSpc>
                <a:spcPts val="3839"/>
              </a:lnSpc>
              <a:spcBef>
                <a:spcPct val="0"/>
              </a:spcBef>
              <a:buFont typeface="Arial"/>
              <a:buChar char="⚬"/>
            </a:pPr>
            <a:r>
              <a:rPr lang="en-US" sz="3199" strike="noStrike" u="none">
                <a:solidFill>
                  <a:srgbClr val="3E1F55"/>
                </a:solidFill>
                <a:latin typeface="Cairo Bold"/>
              </a:rPr>
              <a:t>Federico: 301-662-8800</a:t>
            </a:r>
          </a:p>
          <a:p>
            <a:pPr algn="l" marL="1381755" indent="-460585" lvl="2">
              <a:lnSpc>
                <a:spcPts val="3839"/>
              </a:lnSpc>
              <a:spcBef>
                <a:spcPct val="0"/>
              </a:spcBef>
              <a:buFont typeface="Arial"/>
              <a:buChar char="⚬"/>
            </a:pPr>
            <a:r>
              <a:rPr lang="en-US" sz="3199" strike="noStrike" u="none">
                <a:solidFill>
                  <a:srgbClr val="3E1F55"/>
                </a:solidFill>
                <a:latin typeface="Cairo Bold"/>
              </a:rPr>
              <a:t>Howard: 410-997-2272</a:t>
            </a:r>
          </a:p>
          <a:p>
            <a:pPr algn="l" marL="1381755" indent="-460585" lvl="2">
              <a:lnSpc>
                <a:spcPts val="3839"/>
              </a:lnSpc>
              <a:spcBef>
                <a:spcPct val="0"/>
              </a:spcBef>
              <a:buFont typeface="Arial"/>
              <a:buChar char="⚬"/>
            </a:pPr>
            <a:r>
              <a:rPr lang="en-US" sz="3199" strike="noStrike" u="none">
                <a:solidFill>
                  <a:srgbClr val="3E1F55"/>
                </a:solidFill>
                <a:latin typeface="Cairo Bold"/>
              </a:rPr>
              <a:t>Montgomery: 240-777-4000</a:t>
            </a:r>
          </a:p>
          <a:p>
            <a:pPr algn="l" marL="1381755" indent="-460585" lvl="2">
              <a:lnSpc>
                <a:spcPts val="3839"/>
              </a:lnSpc>
              <a:spcBef>
                <a:spcPct val="0"/>
              </a:spcBef>
              <a:buFont typeface="Arial"/>
              <a:buChar char="⚬"/>
            </a:pPr>
            <a:r>
              <a:rPr lang="en-US" sz="3199" strike="noStrike" u="none">
                <a:solidFill>
                  <a:srgbClr val="3E1F55"/>
                </a:solidFill>
                <a:latin typeface="Cairo Bold"/>
              </a:rPr>
              <a:t>Príncipe Jorge: 301-731-1203</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5"/>
            <a:stretch>
              <a:fillRect l="0" t="0" r="0" b="0"/>
            </a:stretch>
          </a:blipFill>
        </p:spPr>
      </p:sp>
      <p:sp>
        <p:nvSpPr>
          <p:cNvPr name="TextBox 4" id="4"/>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Immigrants Experiencing Domestic Violence</a:t>
            </a:r>
          </a:p>
        </p:txBody>
      </p:sp>
      <p:sp>
        <p:nvSpPr>
          <p:cNvPr name="TextBox 5" id="5"/>
          <p:cNvSpPr txBox="true"/>
          <p:nvPr/>
        </p:nvSpPr>
        <p:spPr>
          <a:xfrm rot="0">
            <a:off x="1028700" y="2069059"/>
            <a:ext cx="16361625" cy="7426833"/>
          </a:xfrm>
          <a:prstGeom prst="rect">
            <a:avLst/>
          </a:prstGeom>
        </p:spPr>
        <p:txBody>
          <a:bodyPr anchor="t" rtlCol="false" tIns="0" lIns="0" bIns="0" rIns="0">
            <a:spAutoFit/>
          </a:bodyPr>
          <a:lstStyle/>
          <a:p>
            <a:pPr marL="690877" indent="-345439" lvl="1">
              <a:lnSpc>
                <a:spcPts val="3935"/>
              </a:lnSpc>
              <a:buFont typeface="Arial"/>
              <a:buChar char="•"/>
            </a:pPr>
            <a:r>
              <a:rPr lang="en-US" sz="3199">
                <a:solidFill>
                  <a:srgbClr val="3E1F55"/>
                </a:solidFill>
                <a:latin typeface="Cairo"/>
              </a:rPr>
              <a:t> If I am a victim of domestic violence, sexual assault or other crime, what immigration options are available to me?</a:t>
            </a:r>
          </a:p>
          <a:p>
            <a:pPr marL="1381755" indent="-460585" lvl="2">
              <a:lnSpc>
                <a:spcPts val="3935"/>
              </a:lnSpc>
              <a:buFont typeface="Arial"/>
              <a:buChar char="⚬"/>
            </a:pPr>
            <a:r>
              <a:rPr lang="en-US" sz="3199">
                <a:solidFill>
                  <a:srgbClr val="3E1F55"/>
                </a:solidFill>
                <a:latin typeface="Cairo"/>
              </a:rPr>
              <a:t> There are many ways immigrants who become victims of domestic violence, sexual assault and some other specific crimes may apply for legal immigration status for themselves and their child(ren). A victim’s application is confidential and no one, including an abuser, crime perpetrator or family member, will be told that you applied.</a:t>
            </a:r>
          </a:p>
          <a:p>
            <a:pPr marL="1381755" indent="-460585" lvl="2">
              <a:lnSpc>
                <a:spcPts val="3935"/>
              </a:lnSpc>
              <a:buFont typeface="Arial"/>
              <a:buChar char="⚬"/>
            </a:pPr>
            <a:r>
              <a:rPr lang="en-US" sz="3199">
                <a:solidFill>
                  <a:srgbClr val="3E1F55"/>
                </a:solidFill>
                <a:latin typeface="Cairo Bold"/>
              </a:rPr>
              <a:t>These immigration benefits each have specific requirements that must be established. Consult an immigration lawyer who works with victims of domestic violence to discuss how any of these immigration benefits may affect or assist you.</a:t>
            </a:r>
          </a:p>
          <a:p>
            <a:pPr>
              <a:lnSpc>
                <a:spcPts val="3935"/>
              </a:lnSpc>
            </a:pPr>
          </a:p>
          <a:p>
            <a:pPr marL="690877" indent="-345439" lvl="1">
              <a:lnSpc>
                <a:spcPts val="3935"/>
              </a:lnSpc>
              <a:buFont typeface="Arial"/>
              <a:buChar char="•"/>
            </a:pPr>
            <a:r>
              <a:rPr lang="en-US" sz="3199">
                <a:solidFill>
                  <a:srgbClr val="3E1F55"/>
                </a:solidFill>
                <a:latin typeface="Cairo"/>
              </a:rPr>
              <a:t>Organizations in Maryland providing legal assistance are nonprofits like:</a:t>
            </a:r>
          </a:p>
          <a:p>
            <a:pPr marL="1381755" indent="-460585" lvl="2">
              <a:lnSpc>
                <a:spcPts val="3935"/>
              </a:lnSpc>
              <a:buFont typeface="Arial"/>
              <a:buChar char="⚬"/>
            </a:pPr>
            <a:r>
              <a:rPr lang="en-US" sz="3199">
                <a:solidFill>
                  <a:srgbClr val="3E1F55"/>
                </a:solidFill>
                <a:latin typeface="Cairo Bold"/>
              </a:rPr>
              <a:t>Ayuda (Maryland and DC) - Maryland Phone Number: (240) 594-0600</a:t>
            </a:r>
          </a:p>
          <a:p>
            <a:pPr marL="1381755" indent="-460585" lvl="2">
              <a:lnSpc>
                <a:spcPts val="3935"/>
              </a:lnSpc>
              <a:buFont typeface="Arial"/>
              <a:buChar char="⚬"/>
            </a:pPr>
            <a:r>
              <a:rPr lang="en-US" sz="3199">
                <a:solidFill>
                  <a:srgbClr val="3E1F55"/>
                </a:solidFill>
                <a:latin typeface="Cairo Bold"/>
              </a:rPr>
              <a:t>Mil Mujeres (Across the United States, including a DC office): 202-560-5237</a:t>
            </a:r>
          </a:p>
          <a:p>
            <a:pPr algn="l" marL="690877" indent="-345439" lvl="1">
              <a:lnSpc>
                <a:spcPts val="3935"/>
              </a:lnSpc>
              <a:buFont typeface="Arial"/>
              <a:buChar char="•"/>
            </a:pPr>
            <a:r>
              <a:rPr lang="en-US" sz="3199">
                <a:solidFill>
                  <a:srgbClr val="3E1F55"/>
                </a:solidFill>
                <a:latin typeface="Cairo"/>
              </a:rPr>
              <a:t>Help and support is available to victims of domestic violence through the </a:t>
            </a:r>
            <a:r>
              <a:rPr lang="en-US" sz="3199">
                <a:solidFill>
                  <a:srgbClr val="3E1F55"/>
                </a:solidFill>
                <a:latin typeface="Cairo Bold"/>
              </a:rPr>
              <a:t>National Domestic Violence Hotline at 800-799-SAFE (7233) or 800-787-3224 (TTY)</a:t>
            </a:r>
            <a:r>
              <a:rPr lang="en-US" sz="3199">
                <a:solidFill>
                  <a:srgbClr val="3E1F55"/>
                </a:solidFill>
                <a:latin typeface="Cairo"/>
              </a:rPr>
              <a:t>.</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5"/>
            <a:stretch>
              <a:fillRect l="0" t="0" r="0" b="0"/>
            </a:stretch>
          </a:blipFill>
        </p:spPr>
      </p:sp>
      <p:sp>
        <p:nvSpPr>
          <p:cNvPr name="TextBox 4" id="4"/>
          <p:cNvSpPr txBox="true"/>
          <p:nvPr/>
        </p:nvSpPr>
        <p:spPr>
          <a:xfrm rot="0">
            <a:off x="1531425" y="64770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Inmigrantes que Sufren Violencia Doméstica</a:t>
            </a:r>
          </a:p>
        </p:txBody>
      </p:sp>
      <p:sp>
        <p:nvSpPr>
          <p:cNvPr name="TextBox 5" id="5"/>
          <p:cNvSpPr txBox="true"/>
          <p:nvPr/>
        </p:nvSpPr>
        <p:spPr>
          <a:xfrm rot="0">
            <a:off x="1028700" y="1825791"/>
            <a:ext cx="16361625" cy="7922895"/>
          </a:xfrm>
          <a:prstGeom prst="rect">
            <a:avLst/>
          </a:prstGeom>
        </p:spPr>
        <p:txBody>
          <a:bodyPr anchor="t" rtlCol="false" tIns="0" lIns="0" bIns="0" rIns="0">
            <a:spAutoFit/>
          </a:bodyPr>
          <a:lstStyle/>
          <a:p>
            <a:pPr algn="l" marL="647698" indent="-323849" lvl="1">
              <a:lnSpc>
                <a:spcPts val="3689"/>
              </a:lnSpc>
              <a:spcBef>
                <a:spcPct val="0"/>
              </a:spcBef>
              <a:buFont typeface="Arial"/>
              <a:buChar char="•"/>
            </a:pPr>
            <a:r>
              <a:rPr lang="en-US" sz="2999" strike="noStrike" u="none">
                <a:solidFill>
                  <a:srgbClr val="3E1F55"/>
                </a:solidFill>
                <a:latin typeface="Cairo"/>
              </a:rPr>
              <a:t> Si soy víctima de violencia doméstica, agresión sexual u otro delito, ¿qué opciones de inmigración tengo disponibles?</a:t>
            </a:r>
          </a:p>
          <a:p>
            <a:pPr algn="l" marL="1295397" indent="-431799" lvl="2">
              <a:lnSpc>
                <a:spcPts val="3689"/>
              </a:lnSpc>
              <a:spcBef>
                <a:spcPct val="0"/>
              </a:spcBef>
              <a:buFont typeface="Arial"/>
              <a:buChar char="⚬"/>
            </a:pPr>
            <a:r>
              <a:rPr lang="en-US" sz="2999" strike="noStrike" u="none">
                <a:solidFill>
                  <a:srgbClr val="3E1F55"/>
                </a:solidFill>
                <a:latin typeface="Cairo"/>
              </a:rPr>
              <a:t> Hay muchas maneras en que los inmigrantes que se convierten en víctimas de violencia doméstica, agresión sexual y algunos otros delitos específicos pueden solicitar un estatus migratorio legal para ellos y sus hijos. La solicitud de una víctima es confidencial y a nadie, ni siquiera a un abusador, un perpetrador de un delito o un miembro de su familia, se le informará que usted presentó su solicitud.</a:t>
            </a:r>
          </a:p>
          <a:p>
            <a:pPr algn="l" marL="1295397" indent="-431799" lvl="2">
              <a:lnSpc>
                <a:spcPts val="3689"/>
              </a:lnSpc>
              <a:spcBef>
                <a:spcPct val="0"/>
              </a:spcBef>
              <a:buFont typeface="Arial"/>
              <a:buChar char="⚬"/>
            </a:pPr>
            <a:r>
              <a:rPr lang="en-US" sz="2999" strike="noStrike" u="none">
                <a:solidFill>
                  <a:srgbClr val="3E1F55"/>
                </a:solidFill>
                <a:latin typeface="Cairo Bold"/>
              </a:rPr>
              <a:t>Cada uno de estos beneficios de inmigración tiene requisitos específicos que deben establecerse. Consulte a un abogado de inmigración que trabaje con víctimas de violencia doméstica para analizar cómo cualquiera de estos beneficios de inmigración puede afectarlo o ayudarlo.</a:t>
            </a:r>
          </a:p>
          <a:p>
            <a:pPr algn="l" marL="647698" indent="-323849" lvl="1">
              <a:lnSpc>
                <a:spcPts val="3689"/>
              </a:lnSpc>
              <a:spcBef>
                <a:spcPct val="0"/>
              </a:spcBef>
              <a:buFont typeface="Arial"/>
              <a:buChar char="•"/>
            </a:pPr>
            <a:r>
              <a:rPr lang="en-US" sz="2999" strike="noStrike" u="none">
                <a:solidFill>
                  <a:srgbClr val="3E1F55"/>
                </a:solidFill>
                <a:latin typeface="Cairo"/>
              </a:rPr>
              <a:t>Las organizaciones en Maryland que brindan asistencia legal son organizaciones sin fines de lucro como:</a:t>
            </a:r>
          </a:p>
          <a:p>
            <a:pPr algn="l" marL="1295397" indent="-431799" lvl="2">
              <a:lnSpc>
                <a:spcPts val="3689"/>
              </a:lnSpc>
              <a:spcBef>
                <a:spcPct val="0"/>
              </a:spcBef>
              <a:buFont typeface="Arial"/>
              <a:buChar char="⚬"/>
            </a:pPr>
            <a:r>
              <a:rPr lang="en-US" sz="2999" strike="noStrike" u="none">
                <a:solidFill>
                  <a:srgbClr val="3E1F55"/>
                </a:solidFill>
                <a:latin typeface="Cairo Bold"/>
              </a:rPr>
              <a:t>Ayuda (Maryland y DC) - Número de teléfono de Maryland: (240) 594-0600</a:t>
            </a:r>
          </a:p>
          <a:p>
            <a:pPr algn="l" marL="1295397" indent="-431799" lvl="2">
              <a:lnSpc>
                <a:spcPts val="3689"/>
              </a:lnSpc>
              <a:spcBef>
                <a:spcPct val="0"/>
              </a:spcBef>
              <a:buFont typeface="Arial"/>
              <a:buChar char="⚬"/>
            </a:pPr>
            <a:r>
              <a:rPr lang="en-US" sz="2999" strike="noStrike" u="none">
                <a:solidFill>
                  <a:srgbClr val="3E1F55"/>
                </a:solidFill>
                <a:latin typeface="Cairo Bold"/>
              </a:rPr>
              <a:t>Mil Mujeres (en todo Estados Unidos, incluida una oficina en DC): 202-560-5237</a:t>
            </a:r>
          </a:p>
          <a:p>
            <a:pPr algn="l" marL="647698" indent="-323849" lvl="1">
              <a:lnSpc>
                <a:spcPts val="3689"/>
              </a:lnSpc>
              <a:spcBef>
                <a:spcPct val="0"/>
              </a:spcBef>
              <a:buFont typeface="Arial"/>
              <a:buChar char="•"/>
            </a:pPr>
            <a:r>
              <a:rPr lang="en-US" sz="2999" strike="noStrike" u="none">
                <a:solidFill>
                  <a:srgbClr val="3E1F55"/>
                </a:solidFill>
                <a:latin typeface="Cairo"/>
              </a:rPr>
              <a:t>Hay ayuda y apoyo disponibles para las víctimas de violencia doméstica a través de la Línea Directa Nacional contra la Violencia Doméstica al 800-799-SAFE (7233) o 800-787-3224 (TTY).</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4"/>
            <a:stretch>
              <a:fillRect l="0" t="0" r="0" b="0"/>
            </a:stretch>
          </a:blipFill>
        </p:spPr>
      </p:sp>
      <p:sp>
        <p:nvSpPr>
          <p:cNvPr name="TextBox 4" id="4"/>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UMD Safe Center for Human Trafficking Survivors</a:t>
            </a:r>
          </a:p>
        </p:txBody>
      </p:sp>
      <p:sp>
        <p:nvSpPr>
          <p:cNvPr name="TextBox 5" id="5"/>
          <p:cNvSpPr txBox="true"/>
          <p:nvPr/>
        </p:nvSpPr>
        <p:spPr>
          <a:xfrm rot="0">
            <a:off x="1531425" y="2142465"/>
            <a:ext cx="15479877" cy="6800850"/>
          </a:xfrm>
          <a:prstGeom prst="rect">
            <a:avLst/>
          </a:prstGeom>
        </p:spPr>
        <p:txBody>
          <a:bodyPr anchor="t" rtlCol="false" tIns="0" lIns="0" bIns="0" rIns="0">
            <a:spAutoFit/>
          </a:bodyPr>
          <a:lstStyle/>
          <a:p>
            <a:pPr marL="690877" indent="-345439" lvl="1">
              <a:lnSpc>
                <a:spcPts val="3839"/>
              </a:lnSpc>
              <a:buFont typeface="Arial"/>
              <a:buChar char="•"/>
            </a:pPr>
            <a:r>
              <a:rPr lang="en-US" sz="3199">
                <a:solidFill>
                  <a:srgbClr val="3E1F55"/>
                </a:solidFill>
                <a:latin typeface="Cairo"/>
              </a:rPr>
              <a:t>The University of Maryland SUPPORT, ADVOCACY, FREEDOM, AND EMPOWERMENT (SAFE) Center for Human Trafficking Survivors provides survivor-centered and trauma-informed services that empower trafficking survivors to heal and reclaim their lives. The SAFE Center aims to prevent trafficking and better serve survivors through research and policy advocacy.</a:t>
            </a:r>
          </a:p>
          <a:p>
            <a:pPr marL="690877" indent="-345439" lvl="1">
              <a:lnSpc>
                <a:spcPts val="3839"/>
              </a:lnSpc>
              <a:buFont typeface="Arial"/>
              <a:buChar char="•"/>
            </a:pPr>
            <a:r>
              <a:rPr lang="en-US" sz="3199">
                <a:solidFill>
                  <a:srgbClr val="3E1F55"/>
                </a:solidFill>
                <a:latin typeface="Cairo"/>
              </a:rPr>
              <a:t>Services</a:t>
            </a:r>
          </a:p>
          <a:p>
            <a:pPr marL="1381755" indent="-460585" lvl="2">
              <a:lnSpc>
                <a:spcPts val="3839"/>
              </a:lnSpc>
              <a:buFont typeface="Arial"/>
              <a:buChar char="⚬"/>
            </a:pPr>
            <a:r>
              <a:rPr lang="en-US" sz="3199">
                <a:solidFill>
                  <a:srgbClr val="3E1F55"/>
                </a:solidFill>
                <a:latin typeface="Cairo"/>
                <a:hlinkClick r:id="rId5" tooltip="https://umdsafecenter.org/services/"/>
              </a:rPr>
              <a:t>Provide direct services</a:t>
            </a:r>
            <a:r>
              <a:rPr lang="en-US" sz="3199">
                <a:solidFill>
                  <a:srgbClr val="3E1F55"/>
                </a:solidFill>
                <a:latin typeface="Cairo"/>
              </a:rPr>
              <a:t> for survivors of sex and labor trafficking.</a:t>
            </a:r>
          </a:p>
          <a:p>
            <a:pPr marL="1381755" indent="-460585" lvl="2">
              <a:lnSpc>
                <a:spcPts val="3839"/>
              </a:lnSpc>
              <a:buFont typeface="Arial"/>
              <a:buChar char="⚬"/>
            </a:pPr>
            <a:r>
              <a:rPr lang="en-US" sz="3199">
                <a:solidFill>
                  <a:srgbClr val="3E1F55"/>
                </a:solidFill>
                <a:latin typeface="Cairo"/>
              </a:rPr>
              <a:t>Conduct research to fill gaps in knowledge on human trafficking and to improve our services to survivors.</a:t>
            </a:r>
          </a:p>
          <a:p>
            <a:pPr marL="1381755" indent="-460585" lvl="2">
              <a:lnSpc>
                <a:spcPts val="3839"/>
              </a:lnSpc>
              <a:buFont typeface="Arial"/>
              <a:buChar char="⚬"/>
            </a:pPr>
            <a:r>
              <a:rPr lang="en-US" sz="3199">
                <a:solidFill>
                  <a:srgbClr val="3E1F55"/>
                </a:solidFill>
                <a:latin typeface="Cairo"/>
              </a:rPr>
              <a:t>Promote advocacy in support of justice and empowerment for survivors.</a:t>
            </a:r>
          </a:p>
          <a:p>
            <a:pPr marL="690877" indent="-345439" lvl="1">
              <a:lnSpc>
                <a:spcPts val="3839"/>
              </a:lnSpc>
              <a:buFont typeface="Arial"/>
              <a:buChar char="•"/>
            </a:pPr>
            <a:r>
              <a:rPr lang="en-US" sz="3199">
                <a:solidFill>
                  <a:srgbClr val="3E1F55"/>
                </a:solidFill>
                <a:latin typeface="Cairo"/>
              </a:rPr>
              <a:t>Target Population</a:t>
            </a:r>
          </a:p>
          <a:p>
            <a:pPr marL="1381755" indent="-460585" lvl="2">
              <a:lnSpc>
                <a:spcPts val="3839"/>
              </a:lnSpc>
              <a:buFont typeface="Arial"/>
              <a:buChar char="⚬"/>
            </a:pPr>
            <a:r>
              <a:rPr lang="en-US" sz="3199">
                <a:solidFill>
                  <a:srgbClr val="3E1F55"/>
                </a:solidFill>
                <a:latin typeface="Cairo"/>
              </a:rPr>
              <a:t>Survivors of sex and/or labor trafficking of all nationalities, ages, and genders.</a:t>
            </a:r>
          </a:p>
          <a:p>
            <a:pPr marL="690877" indent="-345439" lvl="1">
              <a:lnSpc>
                <a:spcPts val="3839"/>
              </a:lnSpc>
              <a:buFont typeface="Arial"/>
              <a:buChar char="•"/>
            </a:pPr>
            <a:r>
              <a:rPr lang="en-US" sz="3199">
                <a:solidFill>
                  <a:srgbClr val="3E1F55"/>
                </a:solidFill>
                <a:latin typeface="Cairo"/>
              </a:rPr>
              <a:t>To learn more visit: https://umdsafecenter.org/ or call 301-314-7233. </a:t>
            </a:r>
          </a:p>
          <a:p>
            <a:pPr algn="l" marL="1381755" indent="-460585" lvl="2">
              <a:lnSpc>
                <a:spcPts val="3839"/>
              </a:lnSpc>
              <a:buFont typeface="Arial"/>
              <a:buChar char="⚬"/>
            </a:pPr>
            <a:r>
              <a:rPr lang="en-US" sz="3199">
                <a:solidFill>
                  <a:srgbClr val="3E1F55"/>
                </a:solidFill>
                <a:latin typeface="Cairo Bold"/>
              </a:rPr>
              <a:t>If you or someone you know is in immediate danger, please call 911.</a:t>
            </a:r>
          </a:p>
        </p:txBody>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4"/>
            <a:stretch>
              <a:fillRect l="0" t="0" r="0" b="0"/>
            </a:stretch>
          </a:blipFill>
        </p:spPr>
      </p:sp>
      <p:sp>
        <p:nvSpPr>
          <p:cNvPr name="TextBox 4" id="4"/>
          <p:cNvSpPr txBox="true"/>
          <p:nvPr/>
        </p:nvSpPr>
        <p:spPr>
          <a:xfrm rot="0">
            <a:off x="1531425" y="675615"/>
            <a:ext cx="15225150" cy="14668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Centro Seguro de la UMD para Sobrevivientes de la Trata de Personas</a:t>
            </a:r>
          </a:p>
        </p:txBody>
      </p:sp>
      <p:sp>
        <p:nvSpPr>
          <p:cNvPr name="TextBox 5" id="5"/>
          <p:cNvSpPr txBox="true"/>
          <p:nvPr/>
        </p:nvSpPr>
        <p:spPr>
          <a:xfrm rot="0">
            <a:off x="1168229" y="2599900"/>
            <a:ext cx="16441279" cy="6667500"/>
          </a:xfrm>
          <a:prstGeom prst="rect">
            <a:avLst/>
          </a:prstGeom>
        </p:spPr>
        <p:txBody>
          <a:bodyPr anchor="t" rtlCol="false" tIns="0" lIns="0" bIns="0" rIns="0">
            <a:spAutoFit/>
          </a:bodyPr>
          <a:lstStyle/>
          <a:p>
            <a:pPr algn="l" marL="680085" indent="-340042" lvl="1">
              <a:lnSpc>
                <a:spcPts val="3779"/>
              </a:lnSpc>
              <a:spcBef>
                <a:spcPct val="0"/>
              </a:spcBef>
              <a:buFont typeface="Arial"/>
              <a:buChar char="•"/>
            </a:pPr>
            <a:r>
              <a:rPr lang="en-US" sz="3150" strike="noStrike" u="none">
                <a:solidFill>
                  <a:srgbClr val="3E1F55"/>
                </a:solidFill>
                <a:latin typeface="Cairo"/>
              </a:rPr>
              <a:t>El Centro de APOYO, DEFENSA, LIBERTAD Y EMPODERAMIENTO (SAFE) de la Universidad de Maryland para sobrevivientes de la trata de personas brinda servicios centrados en los sobrevivientes e informados sobre el trauma que empoderan a los sobrevivientes de la trata para sanar y recuperar sus vidas. El Centro SAFE tiene como objetivo prevenir la trata y servir mejor a los sobrevivientes a través de la investigación y la promoción de políticas.</a:t>
            </a:r>
          </a:p>
          <a:p>
            <a:pPr algn="l" marL="680085" indent="-340042" lvl="1">
              <a:lnSpc>
                <a:spcPts val="3779"/>
              </a:lnSpc>
              <a:spcBef>
                <a:spcPct val="0"/>
              </a:spcBef>
              <a:buFont typeface="Arial"/>
              <a:buChar char="•"/>
            </a:pPr>
            <a:r>
              <a:rPr lang="en-US" sz="3150" strike="noStrike" u="none">
                <a:solidFill>
                  <a:srgbClr val="3E1F55"/>
                </a:solidFill>
                <a:latin typeface="Cairo"/>
              </a:rPr>
              <a:t>Servicios</a:t>
            </a:r>
          </a:p>
          <a:p>
            <a:pPr algn="l" marL="1360170" indent="-453390" lvl="2">
              <a:lnSpc>
                <a:spcPts val="3779"/>
              </a:lnSpc>
              <a:spcBef>
                <a:spcPct val="0"/>
              </a:spcBef>
              <a:buFont typeface="Arial"/>
              <a:buChar char="⚬"/>
            </a:pPr>
            <a:r>
              <a:rPr lang="en-US" sz="3150" strike="noStrike" u="none">
                <a:solidFill>
                  <a:srgbClr val="3E1F55"/>
                </a:solidFill>
                <a:latin typeface="Cairo"/>
                <a:hlinkClick r:id="rId5" tooltip="https://umdsafecenter.org/services/"/>
              </a:rPr>
              <a:t>Proporcionar servicios directos para sobrevivientes de trata sexual y laboral.</a:t>
            </a:r>
          </a:p>
          <a:p>
            <a:pPr algn="l" marL="1360170" indent="-453390" lvl="2">
              <a:lnSpc>
                <a:spcPts val="3779"/>
              </a:lnSpc>
              <a:spcBef>
                <a:spcPct val="0"/>
              </a:spcBef>
              <a:buFont typeface="Arial"/>
              <a:buChar char="⚬"/>
            </a:pPr>
            <a:r>
              <a:rPr lang="en-US" sz="3150" strike="noStrike" u="none">
                <a:solidFill>
                  <a:srgbClr val="3E1F55"/>
                </a:solidFill>
                <a:latin typeface="Cairo"/>
              </a:rPr>
              <a:t>Realizar investigaciones para llenar vacíos de conocimiento sobre la trata de personas y mejorar nuestros servicios a los sobrevivientes.</a:t>
            </a:r>
          </a:p>
          <a:p>
            <a:pPr algn="l" marL="1360170" indent="-453390" lvl="2">
              <a:lnSpc>
                <a:spcPts val="3779"/>
              </a:lnSpc>
              <a:spcBef>
                <a:spcPct val="0"/>
              </a:spcBef>
              <a:buFont typeface="Arial"/>
              <a:buChar char="⚬"/>
            </a:pPr>
            <a:r>
              <a:rPr lang="en-US" sz="3150" strike="noStrike" u="none">
                <a:solidFill>
                  <a:srgbClr val="3E1F55"/>
                </a:solidFill>
                <a:latin typeface="Cairo"/>
              </a:rPr>
              <a:t>Promover la promoción en apoyo de la justicia y el empoderamiento de los sobrevivientes.</a:t>
            </a:r>
          </a:p>
          <a:p>
            <a:pPr algn="l" marL="680085" indent="-340042" lvl="1">
              <a:lnSpc>
                <a:spcPts val="3779"/>
              </a:lnSpc>
              <a:spcBef>
                <a:spcPct val="0"/>
              </a:spcBef>
              <a:buFont typeface="Arial"/>
              <a:buChar char="•"/>
            </a:pPr>
            <a:r>
              <a:rPr lang="en-US" sz="3150" strike="noStrike" u="none">
                <a:solidFill>
                  <a:srgbClr val="3E1F55"/>
                </a:solidFill>
                <a:latin typeface="Cairo"/>
              </a:rPr>
              <a:t>Población objetivo</a:t>
            </a:r>
          </a:p>
          <a:p>
            <a:pPr algn="l" marL="1360170" indent="-453390" lvl="2">
              <a:lnSpc>
                <a:spcPts val="3779"/>
              </a:lnSpc>
              <a:spcBef>
                <a:spcPct val="0"/>
              </a:spcBef>
              <a:buFont typeface="Arial"/>
              <a:buChar char="⚬"/>
            </a:pPr>
            <a:r>
              <a:rPr lang="en-US" sz="3150" strike="noStrike" u="none">
                <a:solidFill>
                  <a:srgbClr val="3E1F55"/>
                </a:solidFill>
                <a:latin typeface="Cairo"/>
              </a:rPr>
              <a:t>Sobrevivientes de trata sexual y/o laboral de todas las nacionalidades, edades y géneros.</a:t>
            </a:r>
          </a:p>
          <a:p>
            <a:pPr algn="l" marL="680085" indent="-340042" lvl="1">
              <a:lnSpc>
                <a:spcPts val="3779"/>
              </a:lnSpc>
              <a:spcBef>
                <a:spcPct val="0"/>
              </a:spcBef>
              <a:buFont typeface="Arial"/>
              <a:buChar char="•"/>
            </a:pPr>
            <a:r>
              <a:rPr lang="en-US" sz="3150" strike="noStrike" u="none">
                <a:solidFill>
                  <a:srgbClr val="3E1F55"/>
                </a:solidFill>
                <a:latin typeface="Cairo"/>
              </a:rPr>
              <a:t>Para obtener más información, visite: https://umdsafecenter.org/ o llame al 301-314-7233. </a:t>
            </a:r>
          </a:p>
          <a:p>
            <a:pPr algn="l" marL="1360170" indent="-453390" lvl="2">
              <a:lnSpc>
                <a:spcPts val="3779"/>
              </a:lnSpc>
              <a:spcBef>
                <a:spcPct val="0"/>
              </a:spcBef>
              <a:buFont typeface="Arial"/>
              <a:buChar char="⚬"/>
            </a:pPr>
            <a:r>
              <a:rPr lang="en-US" sz="3150" strike="noStrike" u="none">
                <a:solidFill>
                  <a:srgbClr val="3E1F55"/>
                </a:solidFill>
                <a:latin typeface="Cairo Bold"/>
              </a:rPr>
              <a:t>Si usted o alguien que conoce está en peligro inmediato, llame al 911.</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5"/>
            <a:stretch>
              <a:fillRect l="0" t="0" r="0" b="0"/>
            </a:stretch>
          </a:blipFill>
        </p:spPr>
      </p:sp>
      <p:sp>
        <p:nvSpPr>
          <p:cNvPr name="TextBox 4" id="4"/>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Legal Rights for Birthing People</a:t>
            </a:r>
          </a:p>
        </p:txBody>
      </p:sp>
      <p:sp>
        <p:nvSpPr>
          <p:cNvPr name="TextBox 5" id="5"/>
          <p:cNvSpPr txBox="true"/>
          <p:nvPr/>
        </p:nvSpPr>
        <p:spPr>
          <a:xfrm rot="0">
            <a:off x="1067111" y="2298675"/>
            <a:ext cx="12696851" cy="6800850"/>
          </a:xfrm>
          <a:prstGeom prst="rect">
            <a:avLst/>
          </a:prstGeom>
        </p:spPr>
        <p:txBody>
          <a:bodyPr anchor="t" rtlCol="false" tIns="0" lIns="0" bIns="0" rIns="0">
            <a:spAutoFit/>
          </a:bodyPr>
          <a:lstStyle/>
          <a:p>
            <a:pPr marL="690877" indent="-345439" lvl="1">
              <a:lnSpc>
                <a:spcPts val="3839"/>
              </a:lnSpc>
              <a:buFont typeface="Arial"/>
              <a:buChar char="•"/>
            </a:pPr>
            <a:r>
              <a:rPr lang="en-US" sz="3199">
                <a:solidFill>
                  <a:srgbClr val="3E1F55"/>
                </a:solidFill>
                <a:latin typeface="Cairo"/>
              </a:rPr>
              <a:t>Every birthing person has the right to choose and change their provider at any point in time of their pregnancy and labor and delivery, </a:t>
            </a:r>
          </a:p>
          <a:p>
            <a:pPr marL="690877" indent="-345439" lvl="1">
              <a:lnSpc>
                <a:spcPts val="3839"/>
              </a:lnSpc>
              <a:buFont typeface="Arial"/>
              <a:buChar char="•"/>
            </a:pPr>
            <a:r>
              <a:rPr lang="en-US" sz="3199">
                <a:solidFill>
                  <a:srgbClr val="3E1F55"/>
                </a:solidFill>
                <a:latin typeface="Cairo"/>
              </a:rPr>
              <a:t>Every birthing person has the right to having an a medical interpreter. </a:t>
            </a:r>
          </a:p>
          <a:p>
            <a:pPr marL="690877" indent="-345439" lvl="1">
              <a:lnSpc>
                <a:spcPts val="3839"/>
              </a:lnSpc>
              <a:buFont typeface="Arial"/>
              <a:buChar char="•"/>
            </a:pPr>
            <a:r>
              <a:rPr lang="en-US" sz="3199">
                <a:solidFill>
                  <a:srgbClr val="3E1F55"/>
                </a:solidFill>
                <a:latin typeface="Cairo"/>
              </a:rPr>
              <a:t>Every birthing person has the right to having support during labor and birth such as a doula. </a:t>
            </a:r>
          </a:p>
          <a:p>
            <a:pPr marL="690877" indent="-345439" lvl="1">
              <a:lnSpc>
                <a:spcPts val="3839"/>
              </a:lnSpc>
              <a:buFont typeface="Arial"/>
              <a:buChar char="•"/>
            </a:pPr>
            <a:r>
              <a:rPr lang="en-US" sz="3199">
                <a:solidFill>
                  <a:srgbClr val="3E1F55"/>
                </a:solidFill>
                <a:latin typeface="Cairo"/>
              </a:rPr>
              <a:t>Every birthing person have the right to breastfeed. If breastfeeding is not recommended, the provider is required to share the risks and recommendations to nourishing child. </a:t>
            </a:r>
          </a:p>
          <a:p>
            <a:pPr marL="690877" indent="-345439" lvl="1">
              <a:lnSpc>
                <a:spcPts val="3839"/>
              </a:lnSpc>
              <a:buFont typeface="Arial"/>
              <a:buChar char="•"/>
            </a:pPr>
            <a:r>
              <a:rPr lang="en-US" sz="3199">
                <a:solidFill>
                  <a:srgbClr val="3E1F55"/>
                </a:solidFill>
                <a:latin typeface="Cairo"/>
              </a:rPr>
              <a:t>Every birthing person have the right to not being separated from baby. When and if separation is recommended, any risks and benefits must be explained by the healthcare provider. </a:t>
            </a:r>
          </a:p>
          <a:p>
            <a:pPr algn="l" marL="690877" indent="-345439" lvl="1">
              <a:lnSpc>
                <a:spcPts val="3839"/>
              </a:lnSpc>
              <a:buFont typeface="Arial"/>
              <a:buChar char="•"/>
            </a:pPr>
            <a:r>
              <a:rPr lang="en-US" sz="3199">
                <a:solidFill>
                  <a:srgbClr val="3E1F55"/>
                </a:solidFill>
                <a:latin typeface="Cairo Bold"/>
              </a:rPr>
              <a:t>To learn more about your legal rights for birthing people please visit https://www.coachingsaludholistica.com/pregnancycoaching or scan the QR code.</a:t>
            </a:r>
          </a:p>
        </p:txBody>
      </p:sp>
      <p:sp>
        <p:nvSpPr>
          <p:cNvPr name="Freeform 6" id="6"/>
          <p:cNvSpPr/>
          <p:nvPr/>
        </p:nvSpPr>
        <p:spPr>
          <a:xfrm flipH="false" flipV="false" rot="0">
            <a:off x="14889299" y="3641700"/>
            <a:ext cx="2920181" cy="4114800"/>
          </a:xfrm>
          <a:custGeom>
            <a:avLst/>
            <a:gdLst/>
            <a:ahLst/>
            <a:cxnLst/>
            <a:rect r="r" b="b" t="t" l="l"/>
            <a:pathLst>
              <a:path h="4114800" w="2920181">
                <a:moveTo>
                  <a:pt x="0" y="0"/>
                </a:moveTo>
                <a:lnTo>
                  <a:pt x="2920180" y="0"/>
                </a:lnTo>
                <a:lnTo>
                  <a:pt x="2920180" y="4114800"/>
                </a:lnTo>
                <a:lnTo>
                  <a:pt x="0" y="4114800"/>
                </a:lnTo>
                <a:lnTo>
                  <a:pt x="0" y="0"/>
                </a:lnTo>
                <a:close/>
              </a:path>
            </a:pathLst>
          </a:custGeom>
          <a:blipFill>
            <a:blip r:embed="rId6"/>
            <a:stretch>
              <a:fillRect l="0" t="0" r="0" b="0"/>
            </a:stretch>
          </a:blipFill>
        </p:spPr>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5"/>
            <a:stretch>
              <a:fillRect l="0" t="0" r="0" b="0"/>
            </a:stretch>
          </a:blipFill>
        </p:spPr>
      </p:sp>
      <p:sp>
        <p:nvSpPr>
          <p:cNvPr name="TextBox 4" id="4"/>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Derechos Legales para las Personas que Dan a Luz</a:t>
            </a:r>
          </a:p>
        </p:txBody>
      </p:sp>
      <p:sp>
        <p:nvSpPr>
          <p:cNvPr name="TextBox 5" id="5"/>
          <p:cNvSpPr txBox="true"/>
          <p:nvPr/>
        </p:nvSpPr>
        <p:spPr>
          <a:xfrm rot="0">
            <a:off x="1028700" y="2005180"/>
            <a:ext cx="13273692" cy="7772400"/>
          </a:xfrm>
          <a:prstGeom prst="rect">
            <a:avLst/>
          </a:prstGeom>
        </p:spPr>
        <p:txBody>
          <a:bodyPr anchor="t" rtlCol="false" tIns="0" lIns="0" bIns="0" rIns="0">
            <a:spAutoFit/>
          </a:bodyPr>
          <a:lstStyle/>
          <a:p>
            <a:pPr algn="l" marL="690877" indent="-345439" lvl="1">
              <a:lnSpc>
                <a:spcPts val="3839"/>
              </a:lnSpc>
              <a:spcBef>
                <a:spcPct val="0"/>
              </a:spcBef>
              <a:buFont typeface="Arial"/>
              <a:buChar char="•"/>
            </a:pPr>
            <a:r>
              <a:rPr lang="en-US" sz="3199" strike="noStrike" u="none">
                <a:solidFill>
                  <a:srgbClr val="3E1F55"/>
                </a:solidFill>
                <a:latin typeface="Cairo"/>
              </a:rPr>
              <a:t>Toda persona que da a luz tiene derecho a elegir y cambiar de proveedor en cualquier momento del embarazo y del parto. </a:t>
            </a:r>
          </a:p>
          <a:p>
            <a:pPr algn="l" marL="690877" indent="-345439" lvl="1">
              <a:lnSpc>
                <a:spcPts val="3839"/>
              </a:lnSpc>
              <a:spcBef>
                <a:spcPct val="0"/>
              </a:spcBef>
              <a:buFont typeface="Arial"/>
              <a:buChar char="•"/>
            </a:pPr>
            <a:r>
              <a:rPr lang="en-US" sz="3199" strike="noStrike" u="none">
                <a:solidFill>
                  <a:srgbClr val="3E1F55"/>
                </a:solidFill>
                <a:latin typeface="Cairo"/>
              </a:rPr>
              <a:t>Toda persona que dé a luz tiene derecho a contar con un intérprete médico. </a:t>
            </a:r>
          </a:p>
          <a:p>
            <a:pPr algn="l" marL="690877" indent="-345439" lvl="1">
              <a:lnSpc>
                <a:spcPts val="3839"/>
              </a:lnSpc>
              <a:spcBef>
                <a:spcPct val="0"/>
              </a:spcBef>
              <a:buFont typeface="Arial"/>
              <a:buChar char="•"/>
            </a:pPr>
            <a:r>
              <a:rPr lang="en-US" sz="3199" strike="noStrike" u="none">
                <a:solidFill>
                  <a:srgbClr val="3E1F55"/>
                </a:solidFill>
                <a:latin typeface="Cairo"/>
              </a:rPr>
              <a:t>Toda persona que da a luz tiene derecho a contar con apoyo durante el trabajo de parto y el parto, como una doula. </a:t>
            </a:r>
          </a:p>
          <a:p>
            <a:pPr algn="l" marL="690877" indent="-345439" lvl="1">
              <a:lnSpc>
                <a:spcPts val="3839"/>
              </a:lnSpc>
              <a:spcBef>
                <a:spcPct val="0"/>
              </a:spcBef>
              <a:buFont typeface="Arial"/>
              <a:buChar char="•"/>
            </a:pPr>
            <a:r>
              <a:rPr lang="en-US" sz="3199" strike="noStrike" u="none">
                <a:solidFill>
                  <a:srgbClr val="3E1F55"/>
                </a:solidFill>
                <a:latin typeface="Cairo"/>
              </a:rPr>
              <a:t>Toda persona que dé a luz tiene derecho a amamantar. Si no se recomienda la lactancia materna, el proveedor debe compartir los riesgos y recomendaciones para la alimentación del niño. </a:t>
            </a:r>
          </a:p>
          <a:p>
            <a:pPr algn="l" marL="690877" indent="-345439" lvl="1">
              <a:lnSpc>
                <a:spcPts val="3839"/>
              </a:lnSpc>
              <a:spcBef>
                <a:spcPct val="0"/>
              </a:spcBef>
              <a:buFont typeface="Arial"/>
              <a:buChar char="•"/>
            </a:pPr>
            <a:r>
              <a:rPr lang="en-US" sz="3199" strike="noStrike" u="none">
                <a:solidFill>
                  <a:srgbClr val="3E1F55"/>
                </a:solidFill>
                <a:latin typeface="Cairo"/>
              </a:rPr>
              <a:t>Toda persona que da a luz tiene derecho a no ser separada del bebé. Cuando y si se recomienda la separación, el proveedor de atención médica debe explicar los riesgos y beneficios. </a:t>
            </a:r>
          </a:p>
          <a:p>
            <a:pPr algn="l" marL="690877" indent="-345439" lvl="1">
              <a:lnSpc>
                <a:spcPts val="3839"/>
              </a:lnSpc>
              <a:spcBef>
                <a:spcPct val="0"/>
              </a:spcBef>
              <a:buFont typeface="Arial"/>
              <a:buChar char="•"/>
            </a:pPr>
            <a:r>
              <a:rPr lang="en-US" sz="3199" strike="noStrike" u="none">
                <a:solidFill>
                  <a:srgbClr val="3E1F55"/>
                </a:solidFill>
                <a:latin typeface="Cairo Bold"/>
              </a:rPr>
              <a:t>Para obtener más información sobre sus derechos legales para las personas que dan a luz, visite https://www.coachingsaludholistica.com/pregnancycoaching o escanee el código QR.</a:t>
            </a:r>
          </a:p>
        </p:txBody>
      </p:sp>
      <p:sp>
        <p:nvSpPr>
          <p:cNvPr name="Freeform 6" id="6"/>
          <p:cNvSpPr/>
          <p:nvPr/>
        </p:nvSpPr>
        <p:spPr>
          <a:xfrm flipH="false" flipV="false" rot="0">
            <a:off x="14889299" y="3641700"/>
            <a:ext cx="2920181" cy="4114800"/>
          </a:xfrm>
          <a:custGeom>
            <a:avLst/>
            <a:gdLst/>
            <a:ahLst/>
            <a:cxnLst/>
            <a:rect r="r" b="b" t="t" l="l"/>
            <a:pathLst>
              <a:path h="4114800" w="2920181">
                <a:moveTo>
                  <a:pt x="0" y="0"/>
                </a:moveTo>
                <a:lnTo>
                  <a:pt x="2920180" y="0"/>
                </a:lnTo>
                <a:lnTo>
                  <a:pt x="2920180" y="4114800"/>
                </a:lnTo>
                <a:lnTo>
                  <a:pt x="0" y="4114800"/>
                </a:lnTo>
                <a:lnTo>
                  <a:pt x="0" y="0"/>
                </a:lnTo>
                <a:close/>
              </a:path>
            </a:pathLst>
          </a:custGeom>
          <a:blipFill>
            <a:blip r:embed="rId6"/>
            <a:stretch>
              <a:fillRect l="0" t="0" r="0" b="0"/>
            </a:stretch>
          </a:blipFill>
        </p:spPr>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4"/>
            <a:stretch>
              <a:fillRect l="0" t="0" r="0" b="0"/>
            </a:stretch>
          </a:blipFill>
        </p:spPr>
      </p:sp>
      <p:sp>
        <p:nvSpPr>
          <p:cNvPr name="TextBox 4" id="4"/>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Crisis Pregnancy Centers - Avoid When Possible</a:t>
            </a:r>
          </a:p>
        </p:txBody>
      </p:sp>
      <p:sp>
        <p:nvSpPr>
          <p:cNvPr name="TextBox 5" id="5"/>
          <p:cNvSpPr txBox="true"/>
          <p:nvPr/>
        </p:nvSpPr>
        <p:spPr>
          <a:xfrm rot="0">
            <a:off x="1531425" y="2142465"/>
            <a:ext cx="15225150" cy="7543800"/>
          </a:xfrm>
          <a:prstGeom prst="rect">
            <a:avLst/>
          </a:prstGeom>
        </p:spPr>
        <p:txBody>
          <a:bodyPr anchor="t" rtlCol="false" tIns="0" lIns="0" bIns="0" rIns="0">
            <a:spAutoFit/>
          </a:bodyPr>
          <a:lstStyle/>
          <a:p>
            <a:pPr marL="604519" indent="-302260" lvl="1">
              <a:lnSpc>
                <a:spcPts val="3359"/>
              </a:lnSpc>
              <a:buFont typeface="Arial"/>
              <a:buChar char="•"/>
            </a:pPr>
            <a:r>
              <a:rPr lang="en-US" sz="2799">
                <a:solidFill>
                  <a:srgbClr val="3E1F55"/>
                </a:solidFill>
                <a:latin typeface="Cairo"/>
              </a:rPr>
              <a:t>People seeking reproductive health care must have access to comprehensive, evidence-based, nonjudgmental health care and information from qualified professionals, regardless of whether they decide to continue a pregnancy or seek abortion care. </a:t>
            </a:r>
          </a:p>
          <a:p>
            <a:pPr marL="604519" indent="-302260" lvl="1">
              <a:lnSpc>
                <a:spcPts val="3359"/>
              </a:lnSpc>
              <a:buFont typeface="Arial"/>
              <a:buChar char="•"/>
            </a:pPr>
            <a:r>
              <a:rPr lang="en-US" sz="2799">
                <a:solidFill>
                  <a:srgbClr val="3E1F55"/>
                </a:solidFill>
                <a:latin typeface="Cairo"/>
              </a:rPr>
              <a:t>A crisis pregnancy center, sometimes called a pregnancy resource center or a pro-life pregnancy center, is a type of nonprofit organization established by anti-abortion groups primarily to persuade pregnant women not to have an abortion.</a:t>
            </a:r>
          </a:p>
          <a:p>
            <a:pPr marL="1209039" indent="-403013" lvl="2">
              <a:lnSpc>
                <a:spcPts val="3359"/>
              </a:lnSpc>
              <a:buFont typeface="Arial"/>
              <a:buChar char="⚬"/>
            </a:pPr>
            <a:r>
              <a:rPr lang="en-US" sz="2799">
                <a:solidFill>
                  <a:srgbClr val="3E1F55"/>
                </a:solidFill>
                <a:latin typeface="Cairo Bold"/>
              </a:rPr>
              <a:t>If you are looking to learn more about your abortion or birth control options, it Is best to avoid these centers.</a:t>
            </a:r>
          </a:p>
          <a:p>
            <a:pPr marL="604519" indent="-302260" lvl="1">
              <a:lnSpc>
                <a:spcPts val="3359"/>
              </a:lnSpc>
              <a:buFont typeface="Arial"/>
              <a:buChar char="•"/>
            </a:pPr>
            <a:r>
              <a:rPr lang="en-US" sz="2799">
                <a:solidFill>
                  <a:srgbClr val="3E1F55"/>
                </a:solidFill>
                <a:latin typeface="Cairo Bold"/>
              </a:rPr>
              <a:t>How can I spot a crisis pregnancy center?</a:t>
            </a:r>
          </a:p>
          <a:p>
            <a:pPr marL="1209039" indent="-403013" lvl="2">
              <a:lnSpc>
                <a:spcPts val="3359"/>
              </a:lnSpc>
              <a:buFont typeface="Arial"/>
              <a:buChar char="⚬"/>
            </a:pPr>
            <a:r>
              <a:rPr lang="en-US" sz="2799">
                <a:solidFill>
                  <a:srgbClr val="3E1F55"/>
                </a:solidFill>
                <a:latin typeface="Cairo"/>
              </a:rPr>
              <a:t>Look for the words “pregnancy options,” “pregnancy resource center,” or “pregnancy care center” in your internet search results, on advertisements, and on their signage.</a:t>
            </a:r>
          </a:p>
          <a:p>
            <a:pPr marL="604519" indent="-302260" lvl="1">
              <a:lnSpc>
                <a:spcPts val="3359"/>
              </a:lnSpc>
              <a:buFont typeface="Arial"/>
              <a:buChar char="•"/>
            </a:pPr>
            <a:r>
              <a:rPr lang="en-US" sz="2799">
                <a:solidFill>
                  <a:srgbClr val="3E1F55"/>
                </a:solidFill>
                <a:latin typeface="Cairo Bold"/>
              </a:rPr>
              <a:t>In short, crisis pregnancy centers:</a:t>
            </a:r>
          </a:p>
          <a:p>
            <a:pPr marL="1209039" indent="-403013" lvl="2">
              <a:lnSpc>
                <a:spcPts val="3359"/>
              </a:lnSpc>
              <a:buFont typeface="Arial"/>
              <a:buChar char="⚬"/>
            </a:pPr>
            <a:r>
              <a:rPr lang="en-US" sz="2799">
                <a:solidFill>
                  <a:srgbClr val="3E1F55"/>
                </a:solidFill>
                <a:latin typeface="Cairo Medium"/>
              </a:rPr>
              <a:t>Will not refer you to abortion providers,</a:t>
            </a:r>
          </a:p>
          <a:p>
            <a:pPr marL="1209039" indent="-403013" lvl="2">
              <a:lnSpc>
                <a:spcPts val="3359"/>
              </a:lnSpc>
              <a:buFont typeface="Arial"/>
              <a:buChar char="⚬"/>
            </a:pPr>
            <a:r>
              <a:rPr lang="en-US" sz="2799">
                <a:solidFill>
                  <a:srgbClr val="3E1F55"/>
                </a:solidFill>
                <a:latin typeface="Cairo Medium"/>
              </a:rPr>
              <a:t>May not give you your pregnancy test result or will delay giving it to you,</a:t>
            </a:r>
          </a:p>
          <a:p>
            <a:pPr marL="1209039" indent="-403013" lvl="2">
              <a:lnSpc>
                <a:spcPts val="3359"/>
              </a:lnSpc>
              <a:buFont typeface="Arial"/>
              <a:buChar char="⚬"/>
            </a:pPr>
            <a:r>
              <a:rPr lang="en-US" sz="2799">
                <a:solidFill>
                  <a:srgbClr val="3E1F55"/>
                </a:solidFill>
                <a:latin typeface="Cairo Medium"/>
              </a:rPr>
              <a:t>May not give you complete information about your options,</a:t>
            </a:r>
          </a:p>
          <a:p>
            <a:pPr marL="1209039" indent="-403013" lvl="2">
              <a:lnSpc>
                <a:spcPts val="3359"/>
              </a:lnSpc>
              <a:buFont typeface="Arial"/>
              <a:buChar char="⚬"/>
            </a:pPr>
            <a:r>
              <a:rPr lang="en-US" sz="2799">
                <a:solidFill>
                  <a:srgbClr val="3E1F55"/>
                </a:solidFill>
                <a:latin typeface="Cairo Medium"/>
              </a:rPr>
              <a:t>May not have licensed medical providers on staff,</a:t>
            </a:r>
          </a:p>
          <a:p>
            <a:pPr algn="l" marL="1209039" indent="-403013" lvl="2">
              <a:lnSpc>
                <a:spcPts val="3359"/>
              </a:lnSpc>
              <a:buFont typeface="Arial"/>
              <a:buChar char="⚬"/>
            </a:pPr>
            <a:r>
              <a:rPr lang="en-US" sz="2799">
                <a:solidFill>
                  <a:srgbClr val="3E1F55"/>
                </a:solidFill>
                <a:latin typeface="Cairo Medium"/>
              </a:rPr>
              <a:t>Advertisements may include the words “pregnancy options,” “pregnancy resource center,” or “pregnancy care center.”​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3050" y="3093050"/>
            <a:ext cx="15634950" cy="6141861"/>
          </a:xfrm>
          <a:custGeom>
            <a:avLst/>
            <a:gdLst/>
            <a:ahLst/>
            <a:cxnLst/>
            <a:rect r="r" b="b" t="t" l="l"/>
            <a:pathLst>
              <a:path h="6141861" w="15634950">
                <a:moveTo>
                  <a:pt x="0" y="0"/>
                </a:moveTo>
                <a:lnTo>
                  <a:pt x="15634950" y="0"/>
                </a:lnTo>
                <a:lnTo>
                  <a:pt x="15634950" y="6141861"/>
                </a:lnTo>
                <a:lnTo>
                  <a:pt x="0" y="6141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1385020" y="1078798"/>
            <a:ext cx="3434476" cy="14668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Cuidado Prenatal</a:t>
            </a:r>
          </a:p>
        </p:txBody>
      </p:sp>
      <p:sp>
        <p:nvSpPr>
          <p:cNvPr name="TextBox 4" id="4"/>
          <p:cNvSpPr txBox="true"/>
          <p:nvPr/>
        </p:nvSpPr>
        <p:spPr>
          <a:xfrm rot="0">
            <a:off x="1673805" y="3256987"/>
            <a:ext cx="6495394" cy="2352675"/>
          </a:xfrm>
          <a:prstGeom prst="rect">
            <a:avLst/>
          </a:prstGeom>
        </p:spPr>
        <p:txBody>
          <a:bodyPr anchor="t" rtlCol="false" tIns="0" lIns="0" bIns="0" rIns="0">
            <a:spAutoFit/>
          </a:bodyPr>
          <a:lstStyle/>
          <a:p>
            <a:pPr algn="r" marL="0" indent="0" lvl="0">
              <a:lnSpc>
                <a:spcPts val="3119"/>
              </a:lnSpc>
              <a:spcBef>
                <a:spcPct val="0"/>
              </a:spcBef>
            </a:pPr>
            <a:r>
              <a:rPr lang="en-US" sz="2599" strike="noStrike" u="none">
                <a:solidFill>
                  <a:srgbClr val="3E1F55"/>
                </a:solidFill>
                <a:latin typeface="Cairo"/>
              </a:rPr>
              <a:t>La salud reproductiva es un estado de completo bienestar físico, mental y social y no sólo la ausencia de afecciones o enfermedades, en todo lo relacionado con el sistema reproductivo y sus funciones y procesos.</a:t>
            </a:r>
          </a:p>
        </p:txBody>
      </p:sp>
      <p:sp>
        <p:nvSpPr>
          <p:cNvPr name="TextBox 5" id="5"/>
          <p:cNvSpPr txBox="true"/>
          <p:nvPr/>
        </p:nvSpPr>
        <p:spPr>
          <a:xfrm rot="0">
            <a:off x="1673805" y="6497025"/>
            <a:ext cx="5893405" cy="2743200"/>
          </a:xfrm>
          <a:prstGeom prst="rect">
            <a:avLst/>
          </a:prstGeom>
        </p:spPr>
        <p:txBody>
          <a:bodyPr anchor="t" rtlCol="false" tIns="0" lIns="0" bIns="0" rIns="0">
            <a:spAutoFit/>
          </a:bodyPr>
          <a:lstStyle/>
          <a:p>
            <a:pPr algn="r" marL="0" indent="0" lvl="0">
              <a:lnSpc>
                <a:spcPts val="3119"/>
              </a:lnSpc>
              <a:spcBef>
                <a:spcPct val="0"/>
              </a:spcBef>
            </a:pPr>
            <a:r>
              <a:rPr lang="en-US" sz="2599" strike="noStrike" u="none">
                <a:solidFill>
                  <a:srgbClr val="3E1F55"/>
                </a:solidFill>
                <a:latin typeface="Cairo"/>
              </a:rPr>
              <a:t>Los beneficios de recibir atención médica reproductiva nos permiten realizar pruebas de cáncer, dolores o complicaciones menstruales, enfermedades de transmisión sexual, embarazos no deseados o complicados, violencia sexual.</a:t>
            </a:r>
          </a:p>
        </p:txBody>
      </p:sp>
      <p:sp>
        <p:nvSpPr>
          <p:cNvPr name="TextBox 6" id="6"/>
          <p:cNvSpPr txBox="true"/>
          <p:nvPr/>
        </p:nvSpPr>
        <p:spPr>
          <a:xfrm rot="0">
            <a:off x="2083320" y="1078798"/>
            <a:ext cx="5676365" cy="14668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Atención de Salud Reproductiva</a:t>
            </a:r>
          </a:p>
        </p:txBody>
      </p:sp>
      <p:sp>
        <p:nvSpPr>
          <p:cNvPr name="TextBox 7" id="7"/>
          <p:cNvSpPr txBox="true"/>
          <p:nvPr/>
        </p:nvSpPr>
        <p:spPr>
          <a:xfrm rot="0">
            <a:off x="10171013" y="3647512"/>
            <a:ext cx="6495394" cy="1571625"/>
          </a:xfrm>
          <a:prstGeom prst="rect">
            <a:avLst/>
          </a:prstGeom>
        </p:spPr>
        <p:txBody>
          <a:bodyPr anchor="t" rtlCol="false" tIns="0" lIns="0" bIns="0" rIns="0">
            <a:spAutoFit/>
          </a:bodyPr>
          <a:lstStyle/>
          <a:p>
            <a:pPr algn="r" marL="0" indent="0" lvl="0">
              <a:lnSpc>
                <a:spcPts val="3119"/>
              </a:lnSpc>
              <a:spcBef>
                <a:spcPct val="0"/>
              </a:spcBef>
            </a:pPr>
            <a:r>
              <a:rPr lang="en-US" sz="2599" strike="noStrike" u="none">
                <a:solidFill>
                  <a:srgbClr val="3E1F55"/>
                </a:solidFill>
                <a:latin typeface="Cairo"/>
              </a:rPr>
              <a:t> La atención prenatal es la atención médica que recibe durante el embarazo. En cada visita, un proveedor de atención médica controla a los padres y al bebé en crecimiento. .</a:t>
            </a:r>
          </a:p>
        </p:txBody>
      </p:sp>
      <p:sp>
        <p:nvSpPr>
          <p:cNvPr name="TextBox 8" id="8"/>
          <p:cNvSpPr txBox="true"/>
          <p:nvPr/>
        </p:nvSpPr>
        <p:spPr>
          <a:xfrm rot="0">
            <a:off x="10171013" y="7082813"/>
            <a:ext cx="6495394" cy="1571625"/>
          </a:xfrm>
          <a:prstGeom prst="rect">
            <a:avLst/>
          </a:prstGeom>
        </p:spPr>
        <p:txBody>
          <a:bodyPr anchor="t" rtlCol="false" tIns="0" lIns="0" bIns="0" rIns="0">
            <a:spAutoFit/>
          </a:bodyPr>
          <a:lstStyle/>
          <a:p>
            <a:pPr algn="r" marL="0" indent="0" lvl="0">
              <a:lnSpc>
                <a:spcPts val="3119"/>
              </a:lnSpc>
              <a:spcBef>
                <a:spcPct val="0"/>
              </a:spcBef>
            </a:pPr>
            <a:r>
              <a:rPr lang="en-US" sz="2599" strike="noStrike" u="none">
                <a:solidFill>
                  <a:srgbClr val="3E1F55"/>
                </a:solidFill>
                <a:latin typeface="Cairo"/>
              </a:rPr>
              <a:t> La verdadera atención prenatal comienza antes de que alguien quede embarazada a través de la atención de salud reproductiva y la atención primaria.</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4"/>
            <a:stretch>
              <a:fillRect l="0" t="0" r="0" b="0"/>
            </a:stretch>
          </a:blipFill>
        </p:spPr>
      </p:sp>
      <p:sp>
        <p:nvSpPr>
          <p:cNvPr name="TextBox 4" id="4"/>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Family Planning Clinics or Women’s Health Clinics</a:t>
            </a:r>
          </a:p>
        </p:txBody>
      </p:sp>
      <p:sp>
        <p:nvSpPr>
          <p:cNvPr name="TextBox 5" id="5"/>
          <p:cNvSpPr txBox="true"/>
          <p:nvPr/>
        </p:nvSpPr>
        <p:spPr>
          <a:xfrm rot="0">
            <a:off x="1168229" y="2151990"/>
            <a:ext cx="16229281" cy="7153275"/>
          </a:xfrm>
          <a:prstGeom prst="rect">
            <a:avLst/>
          </a:prstGeom>
        </p:spPr>
        <p:txBody>
          <a:bodyPr anchor="t" rtlCol="false" tIns="0" lIns="0" bIns="0" rIns="0">
            <a:spAutoFit/>
          </a:bodyPr>
          <a:lstStyle/>
          <a:p>
            <a:pPr marL="647698" indent="-323849" lvl="1">
              <a:lnSpc>
                <a:spcPts val="3599"/>
              </a:lnSpc>
              <a:buFont typeface="Arial"/>
              <a:buChar char="•"/>
            </a:pPr>
            <a:r>
              <a:rPr lang="en-US" sz="2999">
                <a:solidFill>
                  <a:srgbClr val="3E1F55"/>
                </a:solidFill>
                <a:latin typeface="Cairo Bold"/>
              </a:rPr>
              <a:t>There are referral services that can direct you to reproductive health clinics (also called family planning clinics or women’s health clinics) near you that provide abortion and birth control.</a:t>
            </a:r>
          </a:p>
          <a:p>
            <a:pPr marL="1295397" indent="-431799" lvl="2">
              <a:lnSpc>
                <a:spcPts val="3599"/>
              </a:lnSpc>
              <a:buFont typeface="Arial"/>
              <a:buChar char="⚬"/>
            </a:pPr>
            <a:r>
              <a:rPr lang="en-US" sz="2999">
                <a:solidFill>
                  <a:srgbClr val="3E1F55"/>
                </a:solidFill>
                <a:latin typeface="Cairo"/>
                <a:hlinkClick r:id="rId5" tooltip="https://www.all-options.org/find-support/"/>
              </a:rPr>
              <a:t>All Options</a:t>
            </a:r>
            <a:r>
              <a:rPr lang="en-US" sz="2999">
                <a:solidFill>
                  <a:srgbClr val="3E1F55"/>
                </a:solidFill>
                <a:latin typeface="Cairo"/>
              </a:rPr>
              <a:t>: Operates a toll-free talkline to provide judgment-free support for pregnancy options, pregnancy loss, abortion, adoption, parenting, infertility, or other reproductive decisions and experiences. (Formerly known as Backline.) By phone: </a:t>
            </a:r>
            <a:r>
              <a:rPr lang="en-US" sz="2999">
                <a:solidFill>
                  <a:srgbClr val="3E1F55"/>
                </a:solidFill>
                <a:latin typeface="Cairo"/>
                <a:hlinkClick r:id="rId6" tooltip="tel:1-888-493-0092"/>
              </a:rPr>
              <a:t>1-888-493-0092</a:t>
            </a:r>
          </a:p>
          <a:p>
            <a:pPr marL="1295397" indent="-431799" lvl="2">
              <a:lnSpc>
                <a:spcPts val="3599"/>
              </a:lnSpc>
              <a:buFont typeface="Arial"/>
              <a:buChar char="⚬"/>
            </a:pPr>
            <a:r>
              <a:rPr lang="en-US" sz="2999">
                <a:solidFill>
                  <a:srgbClr val="3E1F55"/>
                </a:solidFill>
                <a:latin typeface="Cairo"/>
                <a:hlinkClick r:id="rId7" tooltip="http://www.abortionfinder.org/"/>
              </a:rPr>
              <a:t>AbortionFinder.org</a:t>
            </a:r>
            <a:r>
              <a:rPr lang="en-US" sz="2999">
                <a:solidFill>
                  <a:srgbClr val="3E1F55"/>
                </a:solidFill>
                <a:latin typeface="Cairo"/>
              </a:rPr>
              <a:t>: A directory of trusted, verified abortion service providers in the United States. Also shares what to expect from a medication abortion versus an in-clinic abortion.​</a:t>
            </a:r>
          </a:p>
          <a:p>
            <a:pPr marL="1295397" indent="-431799" lvl="2">
              <a:lnSpc>
                <a:spcPts val="3599"/>
              </a:lnSpc>
              <a:buFont typeface="Arial"/>
              <a:buChar char="⚬"/>
            </a:pPr>
            <a:r>
              <a:rPr lang="en-US" sz="2999">
                <a:solidFill>
                  <a:srgbClr val="3E1F55"/>
                </a:solidFill>
                <a:latin typeface="Cairo"/>
                <a:hlinkClick r:id="rId8" tooltip="https://nwaafund.org/"/>
              </a:rPr>
              <a:t>Northwest Abortion Access Fund</a:t>
            </a:r>
            <a:r>
              <a:rPr lang="en-US" sz="2999">
                <a:solidFill>
                  <a:srgbClr val="3E1F55"/>
                </a:solidFill>
                <a:latin typeface="Cairo"/>
              </a:rPr>
              <a:t>: Provides referrals, fundraising counseling, and financial help to pay for abortions and related travel. By phone: 1-866-NWAAF10 (</a:t>
            </a:r>
            <a:r>
              <a:rPr lang="en-US" sz="2999">
                <a:solidFill>
                  <a:srgbClr val="3E1F55"/>
                </a:solidFill>
                <a:latin typeface="Cairo"/>
                <a:hlinkClick r:id="rId9" tooltip="tel:1-866-692-2310"/>
              </a:rPr>
              <a:t>1-866-692-2310)</a:t>
            </a:r>
          </a:p>
          <a:p>
            <a:pPr marL="1295397" indent="-431799" lvl="2">
              <a:lnSpc>
                <a:spcPts val="3599"/>
              </a:lnSpc>
              <a:buFont typeface="Arial"/>
              <a:buChar char="⚬"/>
            </a:pPr>
            <a:r>
              <a:rPr lang="en-US" sz="2999">
                <a:solidFill>
                  <a:srgbClr val="3E1F55"/>
                </a:solidFill>
                <a:latin typeface="Cairo"/>
                <a:hlinkClick r:id="rId10" tooltip="https://www.reprolegalhelpline.org/"/>
              </a:rPr>
              <a:t>Repro Legal Helpline</a:t>
            </a:r>
            <a:r>
              <a:rPr lang="en-US" sz="2999">
                <a:solidFill>
                  <a:srgbClr val="3E1F55"/>
                </a:solidFill>
                <a:latin typeface="Cairo"/>
              </a:rPr>
              <a:t>: Free, confidential helpline where you can get legal information or advice about self-managed abortion, young people’s access to abortion or judicial bypass, and referrals to local resources.</a:t>
            </a:r>
          </a:p>
          <a:p>
            <a:pPr marL="1295397" indent="-431799" lvl="2">
              <a:lnSpc>
                <a:spcPts val="3599"/>
              </a:lnSpc>
              <a:buFont typeface="Arial"/>
              <a:buChar char="⚬"/>
            </a:pPr>
            <a:r>
              <a:rPr lang="en-US" sz="2999">
                <a:solidFill>
                  <a:srgbClr val="3E1F55"/>
                </a:solidFill>
                <a:latin typeface="Cairo"/>
              </a:rPr>
              <a:t>Run by </a:t>
            </a:r>
            <a:r>
              <a:rPr lang="en-US" sz="2999">
                <a:solidFill>
                  <a:srgbClr val="3E1F55"/>
                </a:solidFill>
                <a:latin typeface="Cairo"/>
                <a:hlinkClick r:id="rId11" tooltip="https://www.ifwhenhow.org/"/>
              </a:rPr>
              <a:t>If/When/How</a:t>
            </a:r>
            <a:r>
              <a:rPr lang="en-US" sz="2999">
                <a:solidFill>
                  <a:srgbClr val="3E1F55"/>
                </a:solidFill>
                <a:latin typeface="Cairo"/>
              </a:rPr>
              <a:t>. By phone: </a:t>
            </a:r>
            <a:r>
              <a:rPr lang="en-US" sz="2999">
                <a:solidFill>
                  <a:srgbClr val="3E1F55"/>
                </a:solidFill>
                <a:latin typeface="Cairo"/>
                <a:hlinkClick r:id="rId12" tooltip="tel:1-844-868-2812"/>
              </a:rPr>
              <a:t>1-844-868-2812</a:t>
            </a:r>
          </a:p>
          <a:p>
            <a:pPr algn="l" marL="647698" indent="-323849" lvl="1">
              <a:lnSpc>
                <a:spcPts val="3599"/>
              </a:lnSpc>
              <a:buFont typeface="Arial"/>
              <a:buChar char="•"/>
            </a:pPr>
            <a:r>
              <a:rPr lang="en-US" sz="2999">
                <a:solidFill>
                  <a:srgbClr val="3E1F55"/>
                </a:solidFill>
                <a:latin typeface="Cairo Bold"/>
              </a:rPr>
              <a:t>These clinics will provide a spectrum of services: pregnancy support and counseling, pregnancy tests, birth control, abortion counseling and procedure, resource navigation, material assistance, and more. </a:t>
            </a:r>
          </a:p>
        </p:txBody>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67944" y="6839775"/>
            <a:ext cx="5687571" cy="5426749"/>
          </a:xfrm>
          <a:custGeom>
            <a:avLst/>
            <a:gdLst/>
            <a:ahLst/>
            <a:cxnLst/>
            <a:rect r="r" b="b" t="t" l="l"/>
            <a:pathLst>
              <a:path h="5426749" w="5687571">
                <a:moveTo>
                  <a:pt x="0" y="0"/>
                </a:moveTo>
                <a:lnTo>
                  <a:pt x="5687571" y="0"/>
                </a:lnTo>
                <a:lnTo>
                  <a:pt x="5687571" y="5426750"/>
                </a:lnTo>
                <a:lnTo>
                  <a:pt x="0" y="5426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sp>
        <p:nvSpPr>
          <p:cNvPr name="Freeform 6" id="6"/>
          <p:cNvSpPr/>
          <p:nvPr/>
        </p:nvSpPr>
        <p:spPr>
          <a:xfrm flipH="false" flipV="false" rot="0">
            <a:off x="11247513" y="3424334"/>
            <a:ext cx="5877630" cy="3116511"/>
          </a:xfrm>
          <a:custGeom>
            <a:avLst/>
            <a:gdLst/>
            <a:ahLst/>
            <a:cxnLst/>
            <a:rect r="r" b="b" t="t" l="l"/>
            <a:pathLst>
              <a:path h="3116511" w="5877630">
                <a:moveTo>
                  <a:pt x="0" y="0"/>
                </a:moveTo>
                <a:lnTo>
                  <a:pt x="5877630" y="0"/>
                </a:lnTo>
                <a:lnTo>
                  <a:pt x="5877630" y="3116511"/>
                </a:lnTo>
                <a:lnTo>
                  <a:pt x="0" y="3116511"/>
                </a:lnTo>
                <a:lnTo>
                  <a:pt x="0" y="0"/>
                </a:lnTo>
                <a:close/>
              </a:path>
            </a:pathLst>
          </a:custGeom>
          <a:blipFill>
            <a:blip r:embed="rId7"/>
            <a:stretch>
              <a:fillRect l="0" t="0" r="0" b="0"/>
            </a:stretch>
          </a:blipFill>
        </p:spPr>
      </p:sp>
      <p:sp>
        <p:nvSpPr>
          <p:cNvPr name="TextBox 7" id="7"/>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Diaper Assistance</a:t>
            </a:r>
          </a:p>
        </p:txBody>
      </p:sp>
      <p:sp>
        <p:nvSpPr>
          <p:cNvPr name="TextBox 8" id="8"/>
          <p:cNvSpPr txBox="true"/>
          <p:nvPr/>
        </p:nvSpPr>
        <p:spPr>
          <a:xfrm rot="0">
            <a:off x="1531425" y="2318803"/>
            <a:ext cx="9421738" cy="5981700"/>
          </a:xfrm>
          <a:prstGeom prst="rect">
            <a:avLst/>
          </a:prstGeom>
        </p:spPr>
        <p:txBody>
          <a:bodyPr anchor="t" rtlCol="false" tIns="0" lIns="0" bIns="0" rIns="0">
            <a:spAutoFit/>
          </a:bodyPr>
          <a:lstStyle/>
          <a:p>
            <a:pPr marL="777235" indent="-388618" lvl="1">
              <a:lnSpc>
                <a:spcPts val="4319"/>
              </a:lnSpc>
              <a:buFont typeface="Arial"/>
              <a:buChar char="•"/>
            </a:pPr>
            <a:r>
              <a:rPr lang="en-US" sz="3599">
                <a:solidFill>
                  <a:srgbClr val="3E1F55"/>
                </a:solidFill>
                <a:latin typeface="Cairo"/>
              </a:rPr>
              <a:t>Locations to seek diaper assistance:</a:t>
            </a:r>
          </a:p>
          <a:p>
            <a:pPr marL="1554470" indent="-518157" lvl="2">
              <a:lnSpc>
                <a:spcPts val="4319"/>
              </a:lnSpc>
              <a:buFont typeface="Arial"/>
              <a:buChar char="⚬"/>
            </a:pPr>
            <a:r>
              <a:rPr lang="en-US" sz="3599">
                <a:solidFill>
                  <a:srgbClr val="3E1F55"/>
                </a:solidFill>
                <a:latin typeface="Cairo"/>
              </a:rPr>
              <a:t>Local church</a:t>
            </a:r>
          </a:p>
          <a:p>
            <a:pPr marL="1554470" indent="-518157" lvl="2">
              <a:lnSpc>
                <a:spcPts val="4319"/>
              </a:lnSpc>
              <a:buFont typeface="Arial"/>
              <a:buChar char="⚬"/>
            </a:pPr>
            <a:r>
              <a:rPr lang="en-US" sz="3599">
                <a:solidFill>
                  <a:srgbClr val="3E1F55"/>
                </a:solidFill>
                <a:latin typeface="Cairo"/>
              </a:rPr>
              <a:t>Women’s centers </a:t>
            </a:r>
          </a:p>
          <a:p>
            <a:pPr marL="1554470" indent="-518157" lvl="2">
              <a:lnSpc>
                <a:spcPts val="4319"/>
              </a:lnSpc>
              <a:buFont typeface="Arial"/>
              <a:buChar char="⚬"/>
            </a:pPr>
            <a:r>
              <a:rPr lang="en-US" sz="3599">
                <a:solidFill>
                  <a:srgbClr val="3E1F55"/>
                </a:solidFill>
                <a:latin typeface="Cairo"/>
              </a:rPr>
              <a:t>Department of Social Services </a:t>
            </a:r>
          </a:p>
          <a:p>
            <a:pPr>
              <a:lnSpc>
                <a:spcPts val="4319"/>
              </a:lnSpc>
            </a:pPr>
          </a:p>
          <a:p>
            <a:pPr marL="777235" indent="-388618" lvl="1">
              <a:lnSpc>
                <a:spcPts val="4319"/>
              </a:lnSpc>
              <a:buFont typeface="Arial"/>
              <a:buChar char="•"/>
            </a:pPr>
            <a:r>
              <a:rPr lang="en-US" sz="3599">
                <a:solidFill>
                  <a:srgbClr val="3E1F55"/>
                </a:solidFill>
                <a:latin typeface="Cairo"/>
              </a:rPr>
              <a:t>Use https://greaterdcdiaperbank.org/our-programs/diaperhubs/ to find diapers for Central Maryland, DC, Northern Virginia</a:t>
            </a:r>
          </a:p>
          <a:p>
            <a:pPr>
              <a:lnSpc>
                <a:spcPts val="4319"/>
              </a:lnSpc>
            </a:pPr>
          </a:p>
          <a:p>
            <a:pPr algn="l" marL="777235" indent="-388618" lvl="1">
              <a:lnSpc>
                <a:spcPts val="4319"/>
              </a:lnSpc>
              <a:buFont typeface="Arial"/>
              <a:buChar char="•"/>
            </a:pPr>
            <a:r>
              <a:rPr lang="en-US" sz="3599">
                <a:solidFill>
                  <a:srgbClr val="3E1F55"/>
                </a:solidFill>
                <a:latin typeface="Cairo"/>
              </a:rPr>
              <a:t>Use https://greaterdcdiaperbank.org/get-help/ for all of the DMV area.</a:t>
            </a:r>
          </a:p>
        </p:txBody>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67944" y="6839775"/>
            <a:ext cx="5687571" cy="5426749"/>
          </a:xfrm>
          <a:custGeom>
            <a:avLst/>
            <a:gdLst/>
            <a:ahLst/>
            <a:cxnLst/>
            <a:rect r="r" b="b" t="t" l="l"/>
            <a:pathLst>
              <a:path h="5426749" w="5687571">
                <a:moveTo>
                  <a:pt x="0" y="0"/>
                </a:moveTo>
                <a:lnTo>
                  <a:pt x="5687571" y="0"/>
                </a:lnTo>
                <a:lnTo>
                  <a:pt x="5687571" y="5426750"/>
                </a:lnTo>
                <a:lnTo>
                  <a:pt x="0" y="5426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6"/>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6"/>
            <a:stretch>
              <a:fillRect l="0" t="0" r="0" b="0"/>
            </a:stretch>
          </a:blipFill>
        </p:spPr>
      </p:sp>
      <p:sp>
        <p:nvSpPr>
          <p:cNvPr name="Freeform 6" id="6"/>
          <p:cNvSpPr/>
          <p:nvPr/>
        </p:nvSpPr>
        <p:spPr>
          <a:xfrm flipH="false" flipV="false" rot="0">
            <a:off x="11247513" y="3424334"/>
            <a:ext cx="5877630" cy="3116511"/>
          </a:xfrm>
          <a:custGeom>
            <a:avLst/>
            <a:gdLst/>
            <a:ahLst/>
            <a:cxnLst/>
            <a:rect r="r" b="b" t="t" l="l"/>
            <a:pathLst>
              <a:path h="3116511" w="5877630">
                <a:moveTo>
                  <a:pt x="0" y="0"/>
                </a:moveTo>
                <a:lnTo>
                  <a:pt x="5877630" y="0"/>
                </a:lnTo>
                <a:lnTo>
                  <a:pt x="5877630" y="3116511"/>
                </a:lnTo>
                <a:lnTo>
                  <a:pt x="0" y="3116511"/>
                </a:lnTo>
                <a:lnTo>
                  <a:pt x="0" y="0"/>
                </a:lnTo>
                <a:close/>
              </a:path>
            </a:pathLst>
          </a:custGeom>
          <a:blipFill>
            <a:blip r:embed="rId7"/>
            <a:stretch>
              <a:fillRect l="0" t="0" r="0" b="0"/>
            </a:stretch>
          </a:blipFill>
        </p:spPr>
      </p:sp>
      <p:sp>
        <p:nvSpPr>
          <p:cNvPr name="TextBox 7" id="7"/>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Asistencia para pañales</a:t>
            </a:r>
          </a:p>
        </p:txBody>
      </p:sp>
      <p:sp>
        <p:nvSpPr>
          <p:cNvPr name="TextBox 8" id="8"/>
          <p:cNvSpPr txBox="true"/>
          <p:nvPr/>
        </p:nvSpPr>
        <p:spPr>
          <a:xfrm rot="0">
            <a:off x="1531425" y="2047341"/>
            <a:ext cx="9421738" cy="6524625"/>
          </a:xfrm>
          <a:prstGeom prst="rect">
            <a:avLst/>
          </a:prstGeom>
        </p:spPr>
        <p:txBody>
          <a:bodyPr anchor="t" rtlCol="false" tIns="0" lIns="0" bIns="0" rIns="0">
            <a:spAutoFit/>
          </a:bodyPr>
          <a:lstStyle/>
          <a:p>
            <a:pPr algn="l" marL="777235" indent="-388618" lvl="1">
              <a:lnSpc>
                <a:spcPts val="4319"/>
              </a:lnSpc>
              <a:spcBef>
                <a:spcPct val="0"/>
              </a:spcBef>
              <a:buFont typeface="Arial"/>
              <a:buChar char="•"/>
            </a:pPr>
            <a:r>
              <a:rPr lang="en-US" sz="3599" strike="noStrike" u="none">
                <a:solidFill>
                  <a:srgbClr val="3E1F55"/>
                </a:solidFill>
                <a:latin typeface="Cairo"/>
              </a:rPr>
              <a:t>Lugares para buscar ayuda con los pañales:</a:t>
            </a:r>
          </a:p>
          <a:p>
            <a:pPr algn="l" marL="1554470" indent="-518157" lvl="2">
              <a:lnSpc>
                <a:spcPts val="4319"/>
              </a:lnSpc>
              <a:spcBef>
                <a:spcPct val="0"/>
              </a:spcBef>
              <a:buFont typeface="Arial"/>
              <a:buChar char="⚬"/>
            </a:pPr>
            <a:r>
              <a:rPr lang="en-US" sz="3599" strike="noStrike" u="none">
                <a:solidFill>
                  <a:srgbClr val="3E1F55"/>
                </a:solidFill>
                <a:latin typeface="Cairo"/>
              </a:rPr>
              <a:t>Iglesia local</a:t>
            </a:r>
          </a:p>
          <a:p>
            <a:pPr algn="l" marL="1554470" indent="-518157" lvl="2">
              <a:lnSpc>
                <a:spcPts val="4319"/>
              </a:lnSpc>
              <a:spcBef>
                <a:spcPct val="0"/>
              </a:spcBef>
              <a:buFont typeface="Arial"/>
              <a:buChar char="⚬"/>
            </a:pPr>
            <a:r>
              <a:rPr lang="en-US" sz="3599" strike="noStrike" u="none">
                <a:solidFill>
                  <a:srgbClr val="3E1F55"/>
                </a:solidFill>
                <a:latin typeface="Cairo"/>
              </a:rPr>
              <a:t>Centros de mujeres </a:t>
            </a:r>
          </a:p>
          <a:p>
            <a:pPr algn="l" marL="1554470" indent="-518157" lvl="2">
              <a:lnSpc>
                <a:spcPts val="4319"/>
              </a:lnSpc>
              <a:spcBef>
                <a:spcPct val="0"/>
              </a:spcBef>
              <a:buFont typeface="Arial"/>
              <a:buChar char="⚬"/>
            </a:pPr>
            <a:r>
              <a:rPr lang="en-US" sz="3599" strike="noStrike" u="none">
                <a:solidFill>
                  <a:srgbClr val="3E1F55"/>
                </a:solidFill>
                <a:latin typeface="Cairo"/>
              </a:rPr>
              <a:t>Departamento de Servicios Sociales </a:t>
            </a:r>
          </a:p>
          <a:p>
            <a:pPr algn="l" marL="0" indent="0" lvl="0">
              <a:lnSpc>
                <a:spcPts val="4319"/>
              </a:lnSpc>
              <a:spcBef>
                <a:spcPct val="0"/>
              </a:spcBef>
            </a:pPr>
          </a:p>
          <a:p>
            <a:pPr algn="l" marL="777235" indent="-388618" lvl="1">
              <a:lnSpc>
                <a:spcPts val="4319"/>
              </a:lnSpc>
              <a:spcBef>
                <a:spcPct val="0"/>
              </a:spcBef>
              <a:buFont typeface="Arial"/>
              <a:buChar char="•"/>
            </a:pPr>
            <a:r>
              <a:rPr lang="en-US" sz="3599" strike="noStrike" u="none">
                <a:solidFill>
                  <a:srgbClr val="3E1F55"/>
                </a:solidFill>
                <a:latin typeface="Cairo"/>
              </a:rPr>
              <a:t>Utilice https://greaterdcdiaperbank.org/our-programs/diaperhubs/ para encontrar pañales para Central Maryland, DC, Northern Virginia</a:t>
            </a:r>
          </a:p>
          <a:p>
            <a:pPr algn="l" marL="0" indent="0" lvl="0">
              <a:lnSpc>
                <a:spcPts val="4319"/>
              </a:lnSpc>
              <a:spcBef>
                <a:spcPct val="0"/>
              </a:spcBef>
            </a:pPr>
          </a:p>
          <a:p>
            <a:pPr algn="l" marL="777235" indent="-388618" lvl="1">
              <a:lnSpc>
                <a:spcPts val="4319"/>
              </a:lnSpc>
              <a:spcBef>
                <a:spcPct val="0"/>
              </a:spcBef>
              <a:buFont typeface="Arial"/>
              <a:buChar char="•"/>
            </a:pPr>
            <a:r>
              <a:rPr lang="en-US" sz="3599" strike="noStrike" u="none">
                <a:solidFill>
                  <a:srgbClr val="3E1F55"/>
                </a:solidFill>
                <a:latin typeface="Cairo"/>
              </a:rPr>
              <a:t>Utilice https://greaterdcdiaperbank.org/get-help/ para toda el área del DMV.</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5"/>
            <a:stretch>
              <a:fillRect l="0" t="0" r="0" b="0"/>
            </a:stretch>
          </a:blipFill>
        </p:spPr>
      </p:sp>
      <p:sp>
        <p:nvSpPr>
          <p:cNvPr name="Freeform 4" id="4"/>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5"/>
            <a:stretch>
              <a:fillRect l="0" t="0" r="0" b="0"/>
            </a:stretch>
          </a:blipFill>
        </p:spPr>
      </p:sp>
      <p:sp>
        <p:nvSpPr>
          <p:cNvPr name="TextBox 5" id="5"/>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Woman, Infant, and Children (WIC)</a:t>
            </a:r>
          </a:p>
        </p:txBody>
      </p:sp>
      <p:sp>
        <p:nvSpPr>
          <p:cNvPr name="TextBox 6" id="6"/>
          <p:cNvSpPr txBox="true"/>
          <p:nvPr/>
        </p:nvSpPr>
        <p:spPr>
          <a:xfrm rot="0">
            <a:off x="1381874" y="1856715"/>
            <a:ext cx="16143823" cy="8153400"/>
          </a:xfrm>
          <a:prstGeom prst="rect">
            <a:avLst/>
          </a:prstGeom>
        </p:spPr>
        <p:txBody>
          <a:bodyPr anchor="t" rtlCol="false" tIns="0" lIns="0" bIns="0" rIns="0">
            <a:spAutoFit/>
          </a:bodyPr>
          <a:lstStyle/>
          <a:p>
            <a:pPr marL="647698" indent="-323849" lvl="1">
              <a:lnSpc>
                <a:spcPts val="3599"/>
              </a:lnSpc>
              <a:buFont typeface="Arial"/>
              <a:buChar char="•"/>
            </a:pPr>
            <a:r>
              <a:rPr lang="en-US" sz="2999">
                <a:solidFill>
                  <a:srgbClr val="3E1F55"/>
                </a:solidFill>
                <a:latin typeface="Cairo"/>
              </a:rPr>
              <a:t>Whether you’re a pregnant woman, a parent, or any other guardian of a young child, Maryland WIC is here to help your little one grow up healthy and strong. WIC provides healthy supplemental foods, referrals to other programs, and support for pregnant women, new mothers, and children under age five. </a:t>
            </a:r>
            <a:r>
              <a:rPr lang="en-US" sz="2999">
                <a:solidFill>
                  <a:srgbClr val="3E1F55"/>
                </a:solidFill>
                <a:latin typeface="Cairo"/>
              </a:rPr>
              <a:t>Over half of the infants born in the United States are on WIC. </a:t>
            </a:r>
          </a:p>
          <a:p>
            <a:pPr marL="647698" indent="-323849" lvl="1">
              <a:lnSpc>
                <a:spcPts val="3599"/>
              </a:lnSpc>
              <a:buFont typeface="Arial"/>
              <a:buChar char="•"/>
            </a:pPr>
            <a:r>
              <a:rPr lang="en-US" sz="2999">
                <a:solidFill>
                  <a:srgbClr val="3E1F55"/>
                </a:solidFill>
                <a:latin typeface="Cairo Semi-Bold"/>
              </a:rPr>
              <a:t>Maryland WIC is for you if...</a:t>
            </a:r>
          </a:p>
          <a:p>
            <a:pPr marL="1209039" indent="-403013" lvl="2">
              <a:lnSpc>
                <a:spcPts val="3359"/>
              </a:lnSpc>
              <a:buFont typeface="Arial"/>
              <a:buChar char="⚬"/>
            </a:pPr>
            <a:r>
              <a:rPr lang="en-US" sz="2799">
                <a:solidFill>
                  <a:srgbClr val="3E1F55"/>
                </a:solidFill>
                <a:latin typeface="Cairo"/>
              </a:rPr>
              <a:t>You live in Maryland </a:t>
            </a:r>
          </a:p>
          <a:p>
            <a:pPr marL="1209039" indent="-403013" lvl="2">
              <a:lnSpc>
                <a:spcPts val="3359"/>
              </a:lnSpc>
              <a:buFont typeface="Arial"/>
              <a:buChar char="⚬"/>
            </a:pPr>
            <a:r>
              <a:rPr lang="en-US" sz="2799">
                <a:solidFill>
                  <a:srgbClr val="3E1F55"/>
                </a:solidFill>
                <a:latin typeface="Cairo"/>
              </a:rPr>
              <a:t>Pregnant or New mom (up to six months after delivery) </a:t>
            </a:r>
          </a:p>
          <a:p>
            <a:pPr marL="1209039" indent="-403013" lvl="2">
              <a:lnSpc>
                <a:spcPts val="3359"/>
              </a:lnSpc>
              <a:buFont typeface="Arial"/>
              <a:buChar char="⚬"/>
            </a:pPr>
            <a:r>
              <a:rPr lang="en-US" sz="2799">
                <a:solidFill>
                  <a:srgbClr val="3E1F55"/>
                </a:solidFill>
                <a:latin typeface="Cairo"/>
              </a:rPr>
              <a:t>Breastfeeding mom (up to one year after delivery) </a:t>
            </a:r>
          </a:p>
          <a:p>
            <a:pPr marL="1209039" indent="-403013" lvl="2">
              <a:lnSpc>
                <a:spcPts val="3359"/>
              </a:lnSpc>
              <a:buFont typeface="Arial"/>
              <a:buChar char="⚬"/>
            </a:pPr>
            <a:r>
              <a:rPr lang="en-US" sz="2799">
                <a:solidFill>
                  <a:srgbClr val="3E1F55"/>
                </a:solidFill>
                <a:latin typeface="Cairo"/>
              </a:rPr>
              <a:t>Infant </a:t>
            </a:r>
          </a:p>
          <a:p>
            <a:pPr marL="1209039" indent="-403013" lvl="2">
              <a:lnSpc>
                <a:spcPts val="3359"/>
              </a:lnSpc>
              <a:buFont typeface="Arial"/>
              <a:buChar char="⚬"/>
            </a:pPr>
            <a:r>
              <a:rPr lang="en-US" sz="2799">
                <a:solidFill>
                  <a:srgbClr val="3E1F55"/>
                </a:solidFill>
                <a:latin typeface="Cairo"/>
              </a:rPr>
              <a:t>Child under the age of five </a:t>
            </a:r>
          </a:p>
          <a:p>
            <a:pPr marL="1209039" indent="-403013" lvl="2">
              <a:lnSpc>
                <a:spcPts val="3359"/>
              </a:lnSpc>
              <a:buFont typeface="Arial"/>
              <a:buChar char="⚬"/>
            </a:pPr>
            <a:r>
              <a:rPr lang="en-US" sz="2799">
                <a:solidFill>
                  <a:srgbClr val="3E1F55"/>
                </a:solidFill>
                <a:latin typeface="Cairo"/>
              </a:rPr>
              <a:t>You meet the </a:t>
            </a:r>
            <a:r>
              <a:rPr lang="en-US" sz="2799">
                <a:solidFill>
                  <a:srgbClr val="3E1F55"/>
                </a:solidFill>
                <a:latin typeface="Cairo"/>
                <a:hlinkClick r:id="rId6" tooltip="https://health.maryland.gov/phpa/wic/Documents/certification/O-00%20Income%20Guidelines%20E_S%202023%204x9.pdf"/>
              </a:rPr>
              <a:t>income guidelines​</a:t>
            </a:r>
            <a:r>
              <a:rPr lang="en-US" sz="2799">
                <a:solidFill>
                  <a:srgbClr val="3E1F55"/>
                </a:solidFill>
                <a:latin typeface="Cairo"/>
              </a:rPr>
              <a:t>​​​​</a:t>
            </a:r>
          </a:p>
          <a:p>
            <a:pPr marL="1209039" indent="-403013" lvl="2">
              <a:lnSpc>
                <a:spcPts val="3359"/>
              </a:lnSpc>
              <a:buFont typeface="Arial"/>
              <a:buChar char="⚬"/>
            </a:pPr>
            <a:r>
              <a:rPr lang="en-US" sz="2799">
                <a:solidFill>
                  <a:srgbClr val="3E1F55"/>
                </a:solidFill>
                <a:latin typeface="Cairo"/>
              </a:rPr>
              <a:t>You have a nutritional need​​​ </a:t>
            </a:r>
          </a:p>
          <a:p>
            <a:pPr marL="647698" indent="-323849" lvl="1">
              <a:lnSpc>
                <a:spcPts val="3599"/>
              </a:lnSpc>
              <a:buFont typeface="Arial"/>
              <a:buChar char="•"/>
            </a:pPr>
            <a:r>
              <a:rPr lang="en-US" sz="2999">
                <a:solidFill>
                  <a:srgbClr val="3E1F55"/>
                </a:solidFill>
                <a:latin typeface="Cairo Semi-Bold"/>
              </a:rPr>
              <a:t>You Can...</a:t>
            </a:r>
          </a:p>
          <a:p>
            <a:pPr marL="1209039" indent="-403013" lvl="2">
              <a:lnSpc>
                <a:spcPts val="3359"/>
              </a:lnSpc>
              <a:buFont typeface="Arial"/>
              <a:buChar char="⚬"/>
            </a:pPr>
            <a:r>
              <a:rPr lang="en-US" sz="2799">
                <a:solidFill>
                  <a:srgbClr val="3E1F55"/>
                </a:solidFill>
                <a:latin typeface="Cairo"/>
              </a:rPr>
              <a:t>Have a job or be unemployed </a:t>
            </a:r>
          </a:p>
          <a:p>
            <a:pPr marL="1209039" indent="-403013" lvl="2">
              <a:lnSpc>
                <a:spcPts val="3359"/>
              </a:lnSpc>
              <a:buFont typeface="Arial"/>
              <a:buChar char="⚬"/>
            </a:pPr>
            <a:r>
              <a:rPr lang="en-US" sz="2799">
                <a:solidFill>
                  <a:srgbClr val="3E1F55"/>
                </a:solidFill>
                <a:latin typeface="Cairo"/>
              </a:rPr>
              <a:t>Own a home or live with friends or relatives </a:t>
            </a:r>
          </a:p>
          <a:p>
            <a:pPr marL="1209039" indent="-403013" lvl="2">
              <a:lnSpc>
                <a:spcPts val="3359"/>
              </a:lnSpc>
              <a:buFont typeface="Arial"/>
              <a:buChar char="⚬"/>
            </a:pPr>
            <a:r>
              <a:rPr lang="en-US" sz="2799">
                <a:solidFill>
                  <a:srgbClr val="3E1F55"/>
                </a:solidFill>
                <a:latin typeface="Cairo"/>
              </a:rPr>
              <a:t>Be married or single </a:t>
            </a:r>
          </a:p>
          <a:p>
            <a:pPr algn="l" marL="1209039" indent="-403013" lvl="2">
              <a:lnSpc>
                <a:spcPts val="3359"/>
              </a:lnSpc>
              <a:buFont typeface="Arial"/>
              <a:buChar char="⚬"/>
            </a:pPr>
            <a:r>
              <a:rPr lang="en-US" sz="2799">
                <a:solidFill>
                  <a:srgbClr val="3E1F55"/>
                </a:solidFill>
                <a:latin typeface="Cairo"/>
              </a:rPr>
              <a:t>Be a father, mother, guardian, or grandparent and apply for benefits for an infant or child under the age of 5</a:t>
            </a:r>
          </a:p>
        </p:txBody>
      </p:sp>
      <p:sp>
        <p:nvSpPr>
          <p:cNvPr name="Freeform 7" id="7"/>
          <p:cNvSpPr/>
          <p:nvPr/>
        </p:nvSpPr>
        <p:spPr>
          <a:xfrm flipH="false" flipV="false" rot="0">
            <a:off x="13495050" y="4197053"/>
            <a:ext cx="2468052" cy="3477710"/>
          </a:xfrm>
          <a:custGeom>
            <a:avLst/>
            <a:gdLst/>
            <a:ahLst/>
            <a:cxnLst/>
            <a:rect r="r" b="b" t="t" l="l"/>
            <a:pathLst>
              <a:path h="3477710" w="2468052">
                <a:moveTo>
                  <a:pt x="0" y="0"/>
                </a:moveTo>
                <a:lnTo>
                  <a:pt x="2468052" y="0"/>
                </a:lnTo>
                <a:lnTo>
                  <a:pt x="2468052" y="3477710"/>
                </a:lnTo>
                <a:lnTo>
                  <a:pt x="0" y="3477710"/>
                </a:lnTo>
                <a:lnTo>
                  <a:pt x="0" y="0"/>
                </a:lnTo>
                <a:close/>
              </a:path>
            </a:pathLst>
          </a:custGeom>
          <a:blipFill>
            <a:blip r:embed="rId7"/>
            <a:stretch>
              <a:fillRect l="0" t="0" r="0" b="0"/>
            </a:stretch>
          </a:blipFill>
        </p:spPr>
      </p:sp>
      <p:sp>
        <p:nvSpPr>
          <p:cNvPr name="TextBox 8" id="8"/>
          <p:cNvSpPr txBox="true"/>
          <p:nvPr/>
        </p:nvSpPr>
        <p:spPr>
          <a:xfrm rot="0">
            <a:off x="12773065" y="7710014"/>
            <a:ext cx="3912022" cy="538480"/>
          </a:xfrm>
          <a:prstGeom prst="rect">
            <a:avLst/>
          </a:prstGeom>
        </p:spPr>
        <p:txBody>
          <a:bodyPr anchor="t" rtlCol="false" tIns="0" lIns="0" bIns="0" rIns="0">
            <a:spAutoFit/>
          </a:bodyPr>
          <a:lstStyle/>
          <a:p>
            <a:pPr algn="ctr">
              <a:lnSpc>
                <a:spcPts val="3919"/>
              </a:lnSpc>
            </a:pPr>
            <a:r>
              <a:rPr lang="en-US" sz="2799">
                <a:solidFill>
                  <a:srgbClr val="000000"/>
                </a:solidFill>
                <a:latin typeface="Arial Bold"/>
              </a:rPr>
              <a:t>Find a local WIC office!</a:t>
            </a:r>
          </a:p>
        </p:txBody>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5"/>
            <a:stretch>
              <a:fillRect l="0" t="0" r="0" b="0"/>
            </a:stretch>
          </a:blipFill>
        </p:spPr>
      </p:sp>
      <p:sp>
        <p:nvSpPr>
          <p:cNvPr name="Freeform 4" id="4"/>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5"/>
            <a:stretch>
              <a:fillRect l="0" t="0" r="0" b="0"/>
            </a:stretch>
          </a:blipFill>
        </p:spPr>
      </p:sp>
      <p:sp>
        <p:nvSpPr>
          <p:cNvPr name="TextBox 5" id="5"/>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Mujeres, bebés y niños (WIC)</a:t>
            </a:r>
          </a:p>
        </p:txBody>
      </p:sp>
      <p:sp>
        <p:nvSpPr>
          <p:cNvPr name="TextBox 6" id="6"/>
          <p:cNvSpPr txBox="true"/>
          <p:nvPr/>
        </p:nvSpPr>
        <p:spPr>
          <a:xfrm rot="0">
            <a:off x="1381874" y="2066265"/>
            <a:ext cx="16143823" cy="7734300"/>
          </a:xfrm>
          <a:prstGeom prst="rect">
            <a:avLst/>
          </a:prstGeom>
        </p:spPr>
        <p:txBody>
          <a:bodyPr anchor="t" rtlCol="false" tIns="0" lIns="0" bIns="0" rIns="0">
            <a:spAutoFit/>
          </a:bodyPr>
          <a:lstStyle/>
          <a:p>
            <a:pPr algn="l" marL="647698" indent="-323849" lvl="1">
              <a:lnSpc>
                <a:spcPts val="3599"/>
              </a:lnSpc>
              <a:spcBef>
                <a:spcPct val="0"/>
              </a:spcBef>
              <a:buFont typeface="Arial"/>
              <a:buChar char="•"/>
            </a:pPr>
            <a:r>
              <a:rPr lang="en-US" sz="2999" strike="noStrike" u="none">
                <a:solidFill>
                  <a:srgbClr val="3E1F55"/>
                </a:solidFill>
                <a:latin typeface="Cairo"/>
              </a:rPr>
              <a:t>Ya sea que sea una mujer embarazada, un padre o cualquier otro tutor de un niño pequeño, Maryland WIC está aquí para ayudar a su pequeño a crecer sano y fuerte. WIC proporciona alimentos complementarios saludables, referencias a otros programas y apoyo para mujeres embarazadas, madres primerizas y niños menores de cinco años. Más de la mitad de los bebés nacidos en los Estados Unidos reciben WIC. </a:t>
            </a:r>
          </a:p>
          <a:p>
            <a:pPr algn="l" marL="647698" indent="-323849" lvl="1">
              <a:lnSpc>
                <a:spcPts val="3599"/>
              </a:lnSpc>
              <a:spcBef>
                <a:spcPct val="0"/>
              </a:spcBef>
              <a:buFont typeface="Arial"/>
              <a:buChar char="•"/>
            </a:pPr>
            <a:r>
              <a:rPr lang="en-US" sz="2999" strike="noStrike" u="none">
                <a:solidFill>
                  <a:srgbClr val="3E1F55"/>
                </a:solidFill>
                <a:latin typeface="Cairo Semi-Bold"/>
              </a:rPr>
              <a:t>Maryland WIC es para usted si...</a:t>
            </a:r>
          </a:p>
          <a:p>
            <a:pPr algn="l" marL="1209039" indent="-403013" lvl="2">
              <a:lnSpc>
                <a:spcPts val="3359"/>
              </a:lnSpc>
              <a:spcBef>
                <a:spcPct val="0"/>
              </a:spcBef>
              <a:buFont typeface="Arial"/>
              <a:buChar char="⚬"/>
            </a:pPr>
            <a:r>
              <a:rPr lang="en-US" sz="2799" strike="noStrike" u="none">
                <a:solidFill>
                  <a:srgbClr val="3E1F55"/>
                </a:solidFill>
                <a:latin typeface="Cairo"/>
              </a:rPr>
              <a:t>vives en maryland </a:t>
            </a:r>
          </a:p>
          <a:p>
            <a:pPr algn="l" marL="1209039" indent="-403013" lvl="2">
              <a:lnSpc>
                <a:spcPts val="3359"/>
              </a:lnSpc>
              <a:spcBef>
                <a:spcPct val="0"/>
              </a:spcBef>
              <a:buFont typeface="Arial"/>
              <a:buChar char="⚬"/>
            </a:pPr>
            <a:r>
              <a:rPr lang="en-US" sz="2799" strike="noStrike" u="none">
                <a:solidFill>
                  <a:srgbClr val="3E1F55"/>
                </a:solidFill>
                <a:latin typeface="Cairo"/>
              </a:rPr>
              <a:t>Embarazada o nueva mamá (hasta seis meses después del parto) </a:t>
            </a:r>
          </a:p>
          <a:p>
            <a:pPr algn="l" marL="1209039" indent="-403013" lvl="2">
              <a:lnSpc>
                <a:spcPts val="3359"/>
              </a:lnSpc>
              <a:spcBef>
                <a:spcPct val="0"/>
              </a:spcBef>
              <a:buFont typeface="Arial"/>
              <a:buChar char="⚬"/>
            </a:pPr>
            <a:r>
              <a:rPr lang="en-US" sz="2799" strike="noStrike" u="none">
                <a:solidFill>
                  <a:srgbClr val="3E1F55"/>
                </a:solidFill>
                <a:latin typeface="Cairo"/>
              </a:rPr>
              <a:t>Mamá que amamanta (hasta un año después del parto) </a:t>
            </a:r>
          </a:p>
          <a:p>
            <a:pPr algn="l" marL="1209039" indent="-403013" lvl="2">
              <a:lnSpc>
                <a:spcPts val="3359"/>
              </a:lnSpc>
              <a:spcBef>
                <a:spcPct val="0"/>
              </a:spcBef>
              <a:buFont typeface="Arial"/>
              <a:buChar char="⚬"/>
            </a:pPr>
            <a:r>
              <a:rPr lang="en-US" sz="2799" strike="noStrike" u="none">
                <a:solidFill>
                  <a:srgbClr val="3E1F55"/>
                </a:solidFill>
                <a:latin typeface="Cairo"/>
              </a:rPr>
              <a:t>Niño </a:t>
            </a:r>
          </a:p>
          <a:p>
            <a:pPr algn="l" marL="1209039" indent="-403013" lvl="2">
              <a:lnSpc>
                <a:spcPts val="3359"/>
              </a:lnSpc>
              <a:spcBef>
                <a:spcPct val="0"/>
              </a:spcBef>
              <a:buFont typeface="Arial"/>
              <a:buChar char="⚬"/>
            </a:pPr>
            <a:r>
              <a:rPr lang="en-US" sz="2799" strike="noStrike" u="none">
                <a:solidFill>
                  <a:srgbClr val="3E1F55"/>
                </a:solidFill>
                <a:latin typeface="Cairo"/>
              </a:rPr>
              <a:t>Niño menor de cinco años </a:t>
            </a:r>
          </a:p>
          <a:p>
            <a:pPr algn="l" marL="1209039" indent="-403013" lvl="2">
              <a:lnSpc>
                <a:spcPts val="3359"/>
              </a:lnSpc>
              <a:spcBef>
                <a:spcPct val="0"/>
              </a:spcBef>
              <a:buFont typeface="Arial"/>
              <a:buChar char="⚬"/>
            </a:pPr>
            <a:r>
              <a:rPr lang="en-US" sz="2799" strike="noStrike" u="none">
                <a:solidFill>
                  <a:srgbClr val="3E1F55"/>
                </a:solidFill>
                <a:latin typeface="Cairo"/>
              </a:rPr>
              <a:t>Cumples con las pautas de ingresos</a:t>
            </a:r>
          </a:p>
          <a:p>
            <a:pPr algn="l" marL="1209039" indent="-403013" lvl="2">
              <a:lnSpc>
                <a:spcPts val="3359"/>
              </a:lnSpc>
              <a:spcBef>
                <a:spcPct val="0"/>
              </a:spcBef>
              <a:buFont typeface="Arial"/>
              <a:buChar char="⚬"/>
            </a:pPr>
            <a:r>
              <a:rPr lang="en-US" sz="2799" strike="noStrike" u="none">
                <a:solidFill>
                  <a:srgbClr val="3E1F55"/>
                </a:solidFill>
                <a:latin typeface="Cairo"/>
              </a:rPr>
              <a:t>Tienes una necesidad nutricional </a:t>
            </a:r>
          </a:p>
          <a:p>
            <a:pPr algn="l" marL="647698" indent="-323849" lvl="1">
              <a:lnSpc>
                <a:spcPts val="3599"/>
              </a:lnSpc>
              <a:spcBef>
                <a:spcPct val="0"/>
              </a:spcBef>
              <a:buFont typeface="Arial"/>
              <a:buChar char="•"/>
            </a:pPr>
            <a:r>
              <a:rPr lang="en-US" sz="2999" strike="noStrike" u="none">
                <a:solidFill>
                  <a:srgbClr val="3E1F55"/>
                </a:solidFill>
                <a:latin typeface="Cairo Semi-Bold"/>
              </a:rPr>
              <a:t>Puede...</a:t>
            </a:r>
          </a:p>
          <a:p>
            <a:pPr algn="l" marL="1209039" indent="-403013" lvl="2">
              <a:lnSpc>
                <a:spcPts val="3359"/>
              </a:lnSpc>
              <a:spcBef>
                <a:spcPct val="0"/>
              </a:spcBef>
              <a:buFont typeface="Arial"/>
              <a:buChar char="⚬"/>
            </a:pPr>
            <a:r>
              <a:rPr lang="en-US" sz="2799" strike="noStrike" u="none">
                <a:solidFill>
                  <a:srgbClr val="3E1F55"/>
                </a:solidFill>
                <a:latin typeface="Cairo"/>
              </a:rPr>
              <a:t>Tener un trabajo o estar desempleado </a:t>
            </a:r>
          </a:p>
          <a:p>
            <a:pPr algn="l" marL="1209039" indent="-403013" lvl="2">
              <a:lnSpc>
                <a:spcPts val="3359"/>
              </a:lnSpc>
              <a:spcBef>
                <a:spcPct val="0"/>
              </a:spcBef>
              <a:buFont typeface="Arial"/>
              <a:buChar char="⚬"/>
            </a:pPr>
            <a:r>
              <a:rPr lang="en-US" sz="2799" strike="noStrike" u="none">
                <a:solidFill>
                  <a:srgbClr val="3E1F55"/>
                </a:solidFill>
                <a:latin typeface="Cairo"/>
              </a:rPr>
              <a:t>Ser propietario de una casa o vivir con amigos o familiares </a:t>
            </a:r>
          </a:p>
          <a:p>
            <a:pPr algn="l" marL="1209039" indent="-403013" lvl="2">
              <a:lnSpc>
                <a:spcPts val="3359"/>
              </a:lnSpc>
              <a:spcBef>
                <a:spcPct val="0"/>
              </a:spcBef>
              <a:buFont typeface="Arial"/>
              <a:buChar char="⚬"/>
            </a:pPr>
            <a:r>
              <a:rPr lang="en-US" sz="2799" strike="noStrike" u="none">
                <a:solidFill>
                  <a:srgbClr val="3E1F55"/>
                </a:solidFill>
                <a:latin typeface="Cairo"/>
              </a:rPr>
              <a:t>Estar casado o soltero </a:t>
            </a:r>
          </a:p>
          <a:p>
            <a:pPr algn="l" marL="1209039" indent="-403013" lvl="2">
              <a:lnSpc>
                <a:spcPts val="3359"/>
              </a:lnSpc>
              <a:spcBef>
                <a:spcPct val="0"/>
              </a:spcBef>
              <a:buFont typeface="Arial"/>
              <a:buChar char="⚬"/>
            </a:pPr>
            <a:r>
              <a:rPr lang="en-US" sz="2799" strike="noStrike" u="none">
                <a:solidFill>
                  <a:srgbClr val="3E1F55"/>
                </a:solidFill>
                <a:latin typeface="Cairo"/>
              </a:rPr>
              <a:t>Ser padre, madre, tutor o abuelo y solicitar beneficios para un infante o niño menor de 5 años</a:t>
            </a:r>
          </a:p>
        </p:txBody>
      </p:sp>
      <p:sp>
        <p:nvSpPr>
          <p:cNvPr name="Freeform 7" id="7"/>
          <p:cNvSpPr/>
          <p:nvPr/>
        </p:nvSpPr>
        <p:spPr>
          <a:xfrm flipH="false" flipV="false" rot="0">
            <a:off x="13495050" y="4197053"/>
            <a:ext cx="2468052" cy="3477710"/>
          </a:xfrm>
          <a:custGeom>
            <a:avLst/>
            <a:gdLst/>
            <a:ahLst/>
            <a:cxnLst/>
            <a:rect r="r" b="b" t="t" l="l"/>
            <a:pathLst>
              <a:path h="3477710" w="2468052">
                <a:moveTo>
                  <a:pt x="0" y="0"/>
                </a:moveTo>
                <a:lnTo>
                  <a:pt x="2468052" y="0"/>
                </a:lnTo>
                <a:lnTo>
                  <a:pt x="2468052" y="3477710"/>
                </a:lnTo>
                <a:lnTo>
                  <a:pt x="0" y="3477710"/>
                </a:lnTo>
                <a:lnTo>
                  <a:pt x="0" y="0"/>
                </a:lnTo>
                <a:close/>
              </a:path>
            </a:pathLst>
          </a:custGeom>
          <a:blipFill>
            <a:blip r:embed="rId6"/>
            <a:stretch>
              <a:fillRect l="0" t="0" r="0" b="0"/>
            </a:stretch>
          </a:blipFill>
        </p:spPr>
      </p:sp>
      <p:sp>
        <p:nvSpPr>
          <p:cNvPr name="TextBox 8" id="8"/>
          <p:cNvSpPr txBox="true"/>
          <p:nvPr/>
        </p:nvSpPr>
        <p:spPr>
          <a:xfrm rot="0">
            <a:off x="11646808" y="7710014"/>
            <a:ext cx="6164535" cy="538480"/>
          </a:xfrm>
          <a:prstGeom prst="rect">
            <a:avLst/>
          </a:prstGeom>
        </p:spPr>
        <p:txBody>
          <a:bodyPr anchor="t" rtlCol="false" tIns="0" lIns="0" bIns="0" rIns="0">
            <a:spAutoFit/>
          </a:bodyPr>
          <a:lstStyle/>
          <a:p>
            <a:pPr algn="ctr" marL="0" indent="0" lvl="0">
              <a:lnSpc>
                <a:spcPts val="3919"/>
              </a:lnSpc>
              <a:spcBef>
                <a:spcPct val="0"/>
              </a:spcBef>
            </a:pPr>
            <a:r>
              <a:rPr lang="en-US" sz="2799" strike="noStrike" u="none">
                <a:solidFill>
                  <a:srgbClr val="000000"/>
                </a:solidFill>
                <a:latin typeface="Arial Bold"/>
              </a:rPr>
              <a:t>¡Encuentre una oficina local de WIC!</a:t>
            </a:r>
          </a:p>
        </p:txBody>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67944" y="6839775"/>
            <a:ext cx="5687571" cy="5426749"/>
          </a:xfrm>
          <a:custGeom>
            <a:avLst/>
            <a:gdLst/>
            <a:ahLst/>
            <a:cxnLst/>
            <a:rect r="r" b="b" t="t" l="l"/>
            <a:pathLst>
              <a:path h="5426749" w="5687571">
                <a:moveTo>
                  <a:pt x="0" y="0"/>
                </a:moveTo>
                <a:lnTo>
                  <a:pt x="5687571" y="0"/>
                </a:lnTo>
                <a:lnTo>
                  <a:pt x="5687571" y="5426750"/>
                </a:lnTo>
                <a:lnTo>
                  <a:pt x="0" y="542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7"/>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7"/>
            <a:stretch>
              <a:fillRect l="0" t="0" r="0" b="0"/>
            </a:stretch>
          </a:blipFill>
        </p:spPr>
      </p:sp>
      <p:sp>
        <p:nvSpPr>
          <p:cNvPr name="TextBox 6" id="6"/>
          <p:cNvSpPr txBox="true"/>
          <p:nvPr/>
        </p:nvSpPr>
        <p:spPr>
          <a:xfrm rot="0">
            <a:off x="1531425" y="94255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Early Head Start Programs</a:t>
            </a:r>
          </a:p>
        </p:txBody>
      </p:sp>
      <p:sp>
        <p:nvSpPr>
          <p:cNvPr name="TextBox 7" id="7"/>
          <p:cNvSpPr txBox="true"/>
          <p:nvPr/>
        </p:nvSpPr>
        <p:spPr>
          <a:xfrm rot="0">
            <a:off x="1531425" y="2440917"/>
            <a:ext cx="15225150" cy="6162675"/>
          </a:xfrm>
          <a:prstGeom prst="rect">
            <a:avLst/>
          </a:prstGeom>
        </p:spPr>
        <p:txBody>
          <a:bodyPr anchor="t" rtlCol="false" tIns="0" lIns="0" bIns="0" rIns="0">
            <a:spAutoFit/>
          </a:bodyPr>
          <a:lstStyle/>
          <a:p>
            <a:pPr marL="734056" indent="-367028" lvl="1">
              <a:lnSpc>
                <a:spcPts val="4079"/>
              </a:lnSpc>
              <a:buFont typeface="Arial"/>
              <a:buChar char="•"/>
            </a:pPr>
            <a:r>
              <a:rPr lang="en-US" sz="3399">
                <a:solidFill>
                  <a:srgbClr val="3E1F55"/>
                </a:solidFill>
                <a:latin typeface="Cairo"/>
              </a:rPr>
              <a:t>Early Head Start (EHS) programs serve infants and toddlers under the age of 3, and pregnant women. EHS programs provide intensive comprehensive child development and family support services to low-income infants and toddlers and their families, and to pregnant women and their families.</a:t>
            </a:r>
          </a:p>
          <a:p>
            <a:pPr marL="734056" indent="-367028" lvl="1">
              <a:lnSpc>
                <a:spcPts val="4079"/>
              </a:lnSpc>
              <a:buFont typeface="Arial"/>
              <a:buChar char="•"/>
            </a:pPr>
            <a:r>
              <a:rPr lang="en-US" sz="3399">
                <a:solidFill>
                  <a:srgbClr val="3E1F55"/>
                </a:solidFill>
                <a:latin typeface="Cairo"/>
              </a:rPr>
              <a:t>Early Head Start programs provide similar services as preschool Head Start programs, but they are tailored for the unique needs of infants and toddlers. Early Head Start programs promote the physical, cognitive, social, and emotional development of infants and toddlers through safe and developmentally enriching caregiving. This prepares these children for continued growth and development and eventual success in school and life.</a:t>
            </a:r>
          </a:p>
          <a:p>
            <a:pPr algn="l" marL="734056" indent="-367028" lvl="1">
              <a:lnSpc>
                <a:spcPts val="4079"/>
              </a:lnSpc>
              <a:buFont typeface="Arial"/>
              <a:buChar char="•"/>
            </a:pPr>
            <a:r>
              <a:rPr lang="en-US" sz="3399">
                <a:solidFill>
                  <a:srgbClr val="3E1F55"/>
                </a:solidFill>
                <a:latin typeface="Cairo Bold"/>
              </a:rPr>
              <a:t>To locate the early head start program closest to you visit: https://eclkc.ohs.acf.hhs.gov/center-locator</a:t>
            </a: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67944" y="6839775"/>
            <a:ext cx="5687571" cy="5426749"/>
          </a:xfrm>
          <a:custGeom>
            <a:avLst/>
            <a:gdLst/>
            <a:ahLst/>
            <a:cxnLst/>
            <a:rect r="r" b="b" t="t" l="l"/>
            <a:pathLst>
              <a:path h="5426749" w="5687571">
                <a:moveTo>
                  <a:pt x="0" y="0"/>
                </a:moveTo>
                <a:lnTo>
                  <a:pt x="5687571" y="0"/>
                </a:lnTo>
                <a:lnTo>
                  <a:pt x="5687571" y="5426750"/>
                </a:lnTo>
                <a:lnTo>
                  <a:pt x="0" y="54267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7"/>
            <a:stretch>
              <a:fillRect l="0" t="0" r="0" b="0"/>
            </a:stretch>
          </a:blipFill>
        </p:spPr>
      </p:sp>
      <p:sp>
        <p:nvSpPr>
          <p:cNvPr name="Freeform 5" id="5"/>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7"/>
            <a:stretch>
              <a:fillRect l="0" t="0" r="0" b="0"/>
            </a:stretch>
          </a:blipFill>
        </p:spPr>
      </p:sp>
      <p:sp>
        <p:nvSpPr>
          <p:cNvPr name="TextBox 6" id="6"/>
          <p:cNvSpPr txBox="true"/>
          <p:nvPr/>
        </p:nvSpPr>
        <p:spPr>
          <a:xfrm rot="0">
            <a:off x="1531425" y="94255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Programas de Head Start Temprano</a:t>
            </a:r>
          </a:p>
        </p:txBody>
      </p:sp>
      <p:sp>
        <p:nvSpPr>
          <p:cNvPr name="TextBox 7" id="7"/>
          <p:cNvSpPr txBox="true"/>
          <p:nvPr/>
        </p:nvSpPr>
        <p:spPr>
          <a:xfrm rot="0">
            <a:off x="1531425" y="1926567"/>
            <a:ext cx="15225150" cy="7191375"/>
          </a:xfrm>
          <a:prstGeom prst="rect">
            <a:avLst/>
          </a:prstGeom>
        </p:spPr>
        <p:txBody>
          <a:bodyPr anchor="t" rtlCol="false" tIns="0" lIns="0" bIns="0" rIns="0">
            <a:spAutoFit/>
          </a:bodyPr>
          <a:lstStyle/>
          <a:p>
            <a:pPr algn="l" marL="734056" indent="-367028" lvl="1">
              <a:lnSpc>
                <a:spcPts val="4079"/>
              </a:lnSpc>
              <a:spcBef>
                <a:spcPct val="0"/>
              </a:spcBef>
              <a:buFont typeface="Arial"/>
              <a:buChar char="•"/>
            </a:pPr>
            <a:r>
              <a:rPr lang="en-US" sz="3399" strike="noStrike" u="none">
                <a:solidFill>
                  <a:srgbClr val="3E1F55"/>
                </a:solidFill>
                <a:latin typeface="Cairo"/>
              </a:rPr>
              <a:t>Los programas Early Head Start (EHS) atienden a bebés y niños pequeños menores de 3 años y a mujeres embarazadas. Los programas de EHS brindan servicios intensivos integrales de desarrollo infantil y apoyo familiar a bebés y niños pequeños de bajos ingresos y sus familias, y a mujeres embarazadas y sus familias.</a:t>
            </a:r>
          </a:p>
          <a:p>
            <a:pPr algn="l" marL="734056" indent="-367028" lvl="1">
              <a:lnSpc>
                <a:spcPts val="4079"/>
              </a:lnSpc>
              <a:spcBef>
                <a:spcPct val="0"/>
              </a:spcBef>
              <a:buFont typeface="Arial"/>
              <a:buChar char="•"/>
            </a:pPr>
            <a:r>
              <a:rPr lang="en-US" sz="3399" strike="noStrike" u="none">
                <a:solidFill>
                  <a:srgbClr val="3E1F55"/>
                </a:solidFill>
                <a:latin typeface="Cairo"/>
              </a:rPr>
              <a:t>Los programas Early Head Start brindan servicios similares a los programas preescolares Head Start, pero están diseñados para las necesidades únicas de los bebés y niños pequeños. Los programas Early Head Start promueven el desarrollo físico, cognitivo, social y emocional de bebés y niños pequeños a través de un cuidado seguro y enriquecedor para el desarrollo. Esto prepara a estos niños para un crecimiento y desarrollo continuos y un eventual éxito en la escuela y la vida.</a:t>
            </a:r>
          </a:p>
          <a:p>
            <a:pPr algn="l" marL="734056" indent="-367028" lvl="1">
              <a:lnSpc>
                <a:spcPts val="4079"/>
              </a:lnSpc>
              <a:spcBef>
                <a:spcPct val="0"/>
              </a:spcBef>
              <a:buFont typeface="Arial"/>
              <a:buChar char="•"/>
            </a:pPr>
            <a:r>
              <a:rPr lang="en-US" sz="3399" strike="noStrike" u="none">
                <a:solidFill>
                  <a:srgbClr val="3E1F55"/>
                </a:solidFill>
                <a:latin typeface="Cairo Bold"/>
              </a:rPr>
              <a:t>Para localizar el programa Early Head Start más cercano a usted, </a:t>
            </a:r>
          </a:p>
          <a:p>
            <a:pPr algn="l">
              <a:lnSpc>
                <a:spcPts val="4079"/>
              </a:lnSpc>
              <a:spcBef>
                <a:spcPct val="0"/>
              </a:spcBef>
            </a:pPr>
            <a:r>
              <a:rPr lang="en-US" sz="3399" strike="noStrike" u="none">
                <a:solidFill>
                  <a:srgbClr val="3E1F55"/>
                </a:solidFill>
                <a:latin typeface="Cairo Bold"/>
              </a:rPr>
              <a:t>        visite: https://eclkc.ohs.acf.hhs.gov/center-locator</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5"/>
            <a:stretch>
              <a:fillRect l="0" t="0" r="0" b="0"/>
            </a:stretch>
          </a:blipFill>
        </p:spPr>
      </p:sp>
      <p:sp>
        <p:nvSpPr>
          <p:cNvPr name="Freeform 4" id="4"/>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5"/>
            <a:stretch>
              <a:fillRect l="0" t="0" r="0" b="0"/>
            </a:stretch>
          </a:blipFill>
        </p:spPr>
      </p:sp>
      <p:sp>
        <p:nvSpPr>
          <p:cNvPr name="TextBox 5" id="5"/>
          <p:cNvSpPr txBox="true"/>
          <p:nvPr/>
        </p:nvSpPr>
        <p:spPr>
          <a:xfrm rot="0">
            <a:off x="1531425" y="647700"/>
            <a:ext cx="15225150" cy="742950"/>
          </a:xfrm>
          <a:prstGeom prst="rect">
            <a:avLst/>
          </a:prstGeom>
        </p:spPr>
        <p:txBody>
          <a:bodyPr anchor="t" rtlCol="false" tIns="0" lIns="0" bIns="0" rIns="0">
            <a:spAutoFit/>
          </a:bodyPr>
          <a:lstStyle/>
          <a:p>
            <a:pPr algn="ctr">
              <a:lnSpc>
                <a:spcPts val="5759"/>
              </a:lnSpc>
            </a:pPr>
            <a:r>
              <a:rPr lang="en-US" sz="4800">
                <a:solidFill>
                  <a:srgbClr val="873E8A"/>
                </a:solidFill>
                <a:latin typeface="Arimo Bold"/>
              </a:rPr>
              <a:t>Maryland Childcare Assistance</a:t>
            </a:r>
          </a:p>
        </p:txBody>
      </p:sp>
      <p:sp>
        <p:nvSpPr>
          <p:cNvPr name="TextBox 6" id="6"/>
          <p:cNvSpPr txBox="true"/>
          <p:nvPr/>
        </p:nvSpPr>
        <p:spPr>
          <a:xfrm rot="0">
            <a:off x="1173601" y="1808341"/>
            <a:ext cx="16186552" cy="8048752"/>
          </a:xfrm>
          <a:prstGeom prst="rect">
            <a:avLst/>
          </a:prstGeom>
        </p:spPr>
        <p:txBody>
          <a:bodyPr anchor="t" rtlCol="false" tIns="0" lIns="0" bIns="0" rIns="0">
            <a:spAutoFit/>
          </a:bodyPr>
          <a:lstStyle/>
          <a:p>
            <a:pPr marL="604519" indent="-302260" lvl="1">
              <a:lnSpc>
                <a:spcPts val="3583"/>
              </a:lnSpc>
              <a:buFont typeface="Arial"/>
              <a:buChar char="•"/>
            </a:pPr>
            <a:r>
              <a:rPr lang="en-US" sz="2799">
                <a:solidFill>
                  <a:srgbClr val="3E1F55"/>
                </a:solidFill>
                <a:latin typeface="Cairo"/>
              </a:rPr>
              <a:t>The Child Care Scholarship (CCS) (formerly known as Child Care Subsidy) program helps eligible families in Maryland pay for high-quality child care and early education programs. </a:t>
            </a:r>
          </a:p>
          <a:p>
            <a:pPr marL="604519" indent="-302260" lvl="1">
              <a:lnSpc>
                <a:spcPts val="3583"/>
              </a:lnSpc>
              <a:buFont typeface="Arial"/>
              <a:buChar char="•"/>
            </a:pPr>
            <a:r>
              <a:rPr lang="en-US" sz="2799">
                <a:solidFill>
                  <a:srgbClr val="3E1F55"/>
                </a:solidFill>
                <a:latin typeface="Cairo Bold"/>
              </a:rPr>
              <a:t>NOTE: Parents ARE NOT required to be citizens of the United States. </a:t>
            </a:r>
          </a:p>
          <a:p>
            <a:pPr marL="604519" indent="-302260" lvl="1">
              <a:lnSpc>
                <a:spcPts val="3583"/>
              </a:lnSpc>
              <a:buFont typeface="Arial"/>
              <a:buChar char="•"/>
            </a:pPr>
            <a:r>
              <a:rPr lang="en-US" sz="2799">
                <a:solidFill>
                  <a:srgbClr val="3E1F55"/>
                </a:solidFill>
                <a:latin typeface="Cairo"/>
              </a:rPr>
              <a:t>If eligible, Scholarships are available for:</a:t>
            </a:r>
          </a:p>
          <a:p>
            <a:pPr marL="1209039" indent="-403013" lvl="2">
              <a:lnSpc>
                <a:spcPts val="3583"/>
              </a:lnSpc>
              <a:buFont typeface="Arial"/>
              <a:buChar char="⚬"/>
            </a:pPr>
            <a:r>
              <a:rPr lang="en-US" sz="2799">
                <a:solidFill>
                  <a:srgbClr val="3E1F55"/>
                </a:solidFill>
                <a:latin typeface="Cairo"/>
              </a:rPr>
              <a:t>A child who is younger than 13, or</a:t>
            </a:r>
          </a:p>
          <a:p>
            <a:pPr marL="1209039" indent="-403013" lvl="2">
              <a:lnSpc>
                <a:spcPts val="3583"/>
              </a:lnSpc>
              <a:buFont typeface="Arial"/>
              <a:buChar char="⚬"/>
            </a:pPr>
            <a:r>
              <a:rPr lang="en-US" sz="2799">
                <a:solidFill>
                  <a:srgbClr val="3E1F55"/>
                </a:solidFill>
                <a:latin typeface="Cairo"/>
              </a:rPr>
              <a:t>A</a:t>
            </a:r>
            <a:r>
              <a:rPr lang="en-US" sz="2799">
                <a:solidFill>
                  <a:srgbClr val="3E1F55"/>
                </a:solidFill>
                <a:latin typeface="Cairo"/>
              </a:rPr>
              <a:t>n individual 13-19 years old who has a qualifying disability.​</a:t>
            </a:r>
          </a:p>
          <a:p>
            <a:pPr marL="604519" indent="-302260" lvl="1">
              <a:lnSpc>
                <a:spcPts val="3583"/>
              </a:lnSpc>
              <a:buFont typeface="Arial"/>
              <a:buChar char="•"/>
            </a:pPr>
            <a:r>
              <a:rPr lang="en-US" sz="2799">
                <a:solidFill>
                  <a:srgbClr val="3E1F55"/>
                </a:solidFill>
                <a:latin typeface="Cairo"/>
              </a:rPr>
              <a:t>There are three kinds of scholarships:</a:t>
            </a:r>
          </a:p>
          <a:p>
            <a:pPr marL="1209039" indent="-403013" lvl="2">
              <a:lnSpc>
                <a:spcPts val="3583"/>
              </a:lnSpc>
              <a:buFont typeface="Arial"/>
              <a:buChar char="⚬"/>
            </a:pPr>
            <a:r>
              <a:rPr lang="en-US" sz="2799">
                <a:solidFill>
                  <a:srgbClr val="3E1F55"/>
                </a:solidFill>
                <a:latin typeface="Cairo"/>
              </a:rPr>
              <a:t>Temporary scholarship -- a 60-day scholarship that can be used for care provided by a Maryland registered family home or Maryland licensed child care center</a:t>
            </a:r>
          </a:p>
          <a:p>
            <a:pPr marL="1209039" indent="-403013" lvl="2">
              <a:lnSpc>
                <a:spcPts val="3583"/>
              </a:lnSpc>
              <a:buFont typeface="Arial"/>
              <a:buChar char="⚬"/>
            </a:pPr>
            <a:r>
              <a:rPr lang="en-US" sz="2799">
                <a:solidFill>
                  <a:srgbClr val="3E1F55"/>
                </a:solidFill>
                <a:latin typeface="Cairo"/>
              </a:rPr>
              <a:t>Full, formal scholarship -- can be used for care provided by a Maryland registered family home or Maryland licensed child care center</a:t>
            </a:r>
          </a:p>
          <a:p>
            <a:pPr marL="1209039" indent="-403013" lvl="2">
              <a:lnSpc>
                <a:spcPts val="3583"/>
              </a:lnSpc>
              <a:buFont typeface="Arial"/>
              <a:buChar char="⚬"/>
            </a:pPr>
            <a:r>
              <a:rPr lang="en-US" sz="2799">
                <a:solidFill>
                  <a:srgbClr val="3E1F55"/>
                </a:solidFill>
                <a:latin typeface="Cairo"/>
              </a:rPr>
              <a:t>Informal scholarship -- can be used for care provided by a relative in the relative’s home or child’s home and a non-relative in the child’s home. </a:t>
            </a:r>
          </a:p>
          <a:p>
            <a:pPr marL="604519" indent="-302260" lvl="1">
              <a:lnSpc>
                <a:spcPts val="3583"/>
              </a:lnSpc>
              <a:buFont typeface="Arial"/>
              <a:buChar char="•"/>
            </a:pPr>
            <a:r>
              <a:rPr lang="en-US" sz="2799">
                <a:solidFill>
                  <a:srgbClr val="3E1F55"/>
                </a:solidFill>
                <a:latin typeface="Cairo Bold"/>
              </a:rPr>
              <a:t>To apply for a Child Care Scholarship, you must submit an application through the Child Care Scholarship Family Web Portal on the Maryland State Department of Education website: </a:t>
            </a:r>
            <a:r>
              <a:rPr lang="en-US" sz="2799">
                <a:solidFill>
                  <a:srgbClr val="3E1F55"/>
                </a:solidFill>
                <a:latin typeface="Cairo Bold"/>
                <a:hlinkClick r:id="rId6" tooltip="https://earlychildhood.marylandpublicschools.org/child-care-providers/child-care-scholarship-program"/>
              </a:rPr>
              <a:t>money4childcare.com</a:t>
            </a:r>
          </a:p>
          <a:p>
            <a:pPr algn="l" marL="1209039" indent="-403013" lvl="2">
              <a:lnSpc>
                <a:spcPts val="3583"/>
              </a:lnSpc>
              <a:buFont typeface="Arial"/>
              <a:buChar char="⚬"/>
            </a:pPr>
            <a:r>
              <a:rPr lang="en-US" sz="2799">
                <a:solidFill>
                  <a:srgbClr val="3E1F55"/>
                </a:solidFill>
                <a:latin typeface="Cairo Bold"/>
              </a:rPr>
              <a:t>For additional help, you can contact a Family Resource Specialist by calling 1.877.261.0060 8:30am–4pm,Monday– Friday EST. </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11036" y="-424530"/>
            <a:ext cx="3166472" cy="3472363"/>
          </a:xfrm>
          <a:custGeom>
            <a:avLst/>
            <a:gdLst/>
            <a:ahLst/>
            <a:cxnLst/>
            <a:rect r="r" b="b" t="t" l="l"/>
            <a:pathLst>
              <a:path h="3472363" w="3166472">
                <a:moveTo>
                  <a:pt x="0" y="0"/>
                </a:moveTo>
                <a:lnTo>
                  <a:pt x="3166472" y="0"/>
                </a:lnTo>
                <a:lnTo>
                  <a:pt x="3166472" y="3472363"/>
                </a:lnTo>
                <a:lnTo>
                  <a:pt x="0" y="3472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59052" y="1685500"/>
            <a:ext cx="927848" cy="913930"/>
          </a:xfrm>
          <a:custGeom>
            <a:avLst/>
            <a:gdLst/>
            <a:ahLst/>
            <a:cxnLst/>
            <a:rect r="r" b="b" t="t" l="l"/>
            <a:pathLst>
              <a:path h="913930" w="927848">
                <a:moveTo>
                  <a:pt x="0" y="0"/>
                </a:moveTo>
                <a:lnTo>
                  <a:pt x="927847" y="0"/>
                </a:lnTo>
                <a:lnTo>
                  <a:pt x="927847" y="913930"/>
                </a:lnTo>
                <a:lnTo>
                  <a:pt x="0" y="913930"/>
                </a:lnTo>
                <a:lnTo>
                  <a:pt x="0" y="0"/>
                </a:lnTo>
                <a:close/>
              </a:path>
            </a:pathLst>
          </a:custGeom>
          <a:blipFill>
            <a:blip r:embed="rId5"/>
            <a:stretch>
              <a:fillRect l="0" t="0" r="0" b="0"/>
            </a:stretch>
          </a:blipFill>
        </p:spPr>
      </p:sp>
      <p:sp>
        <p:nvSpPr>
          <p:cNvPr name="Freeform 4" id="4"/>
          <p:cNvSpPr/>
          <p:nvPr/>
        </p:nvSpPr>
        <p:spPr>
          <a:xfrm flipH="false" flipV="false" rot="0">
            <a:off x="17360152" y="9096185"/>
            <a:ext cx="927848" cy="913930"/>
          </a:xfrm>
          <a:custGeom>
            <a:avLst/>
            <a:gdLst/>
            <a:ahLst/>
            <a:cxnLst/>
            <a:rect r="r" b="b" t="t" l="l"/>
            <a:pathLst>
              <a:path h="913930" w="927848">
                <a:moveTo>
                  <a:pt x="0" y="0"/>
                </a:moveTo>
                <a:lnTo>
                  <a:pt x="927848" y="0"/>
                </a:lnTo>
                <a:lnTo>
                  <a:pt x="927848" y="913930"/>
                </a:lnTo>
                <a:lnTo>
                  <a:pt x="0" y="913930"/>
                </a:lnTo>
                <a:lnTo>
                  <a:pt x="0" y="0"/>
                </a:lnTo>
                <a:close/>
              </a:path>
            </a:pathLst>
          </a:custGeom>
          <a:blipFill>
            <a:blip r:embed="rId5"/>
            <a:stretch>
              <a:fillRect l="0" t="0" r="0" b="0"/>
            </a:stretch>
          </a:blipFill>
        </p:spPr>
      </p:sp>
      <p:sp>
        <p:nvSpPr>
          <p:cNvPr name="TextBox 5" id="5"/>
          <p:cNvSpPr txBox="true"/>
          <p:nvPr/>
        </p:nvSpPr>
        <p:spPr>
          <a:xfrm rot="0">
            <a:off x="1531425" y="647700"/>
            <a:ext cx="15225150" cy="742950"/>
          </a:xfrm>
          <a:prstGeom prst="rect">
            <a:avLst/>
          </a:prstGeom>
        </p:spPr>
        <p:txBody>
          <a:bodyPr anchor="t" rtlCol="false" tIns="0" lIns="0" bIns="0" rIns="0">
            <a:spAutoFit/>
          </a:bodyPr>
          <a:lstStyle/>
          <a:p>
            <a:pPr algn="ctr" marL="0" indent="0" lvl="0">
              <a:lnSpc>
                <a:spcPts val="5759"/>
              </a:lnSpc>
              <a:spcBef>
                <a:spcPct val="0"/>
              </a:spcBef>
            </a:pPr>
            <a:r>
              <a:rPr lang="en-US" sz="4800" strike="noStrike" u="none">
                <a:solidFill>
                  <a:srgbClr val="873E8A"/>
                </a:solidFill>
                <a:latin typeface="Arimo Bold"/>
              </a:rPr>
              <a:t>Asistencia de cuidado infantil de Maryland</a:t>
            </a:r>
          </a:p>
        </p:txBody>
      </p:sp>
      <p:sp>
        <p:nvSpPr>
          <p:cNvPr name="TextBox 6" id="6"/>
          <p:cNvSpPr txBox="true"/>
          <p:nvPr/>
        </p:nvSpPr>
        <p:spPr>
          <a:xfrm rot="0">
            <a:off x="1028700" y="1513688"/>
            <a:ext cx="16421561" cy="8496427"/>
          </a:xfrm>
          <a:prstGeom prst="rect">
            <a:avLst/>
          </a:prstGeom>
        </p:spPr>
        <p:txBody>
          <a:bodyPr anchor="t" rtlCol="false" tIns="0" lIns="0" bIns="0" rIns="0">
            <a:spAutoFit/>
          </a:bodyPr>
          <a:lstStyle/>
          <a:p>
            <a:pPr algn="l" marL="604519" indent="-302260" lvl="1">
              <a:lnSpc>
                <a:spcPts val="3583"/>
              </a:lnSpc>
              <a:spcBef>
                <a:spcPct val="0"/>
              </a:spcBef>
              <a:buFont typeface="Arial"/>
              <a:buChar char="•"/>
            </a:pPr>
            <a:r>
              <a:rPr lang="en-US" sz="2799" strike="noStrike" u="none">
                <a:solidFill>
                  <a:srgbClr val="3E1F55"/>
                </a:solidFill>
                <a:latin typeface="Cairo"/>
              </a:rPr>
              <a:t>El programa Child Care Scholarship (CCS) (anteriormente conocido como Child Care Subsidy) ayuda a las familias elegibles en Maryland a pagar programas de educación temprana y cuidado infantil de alta calidad. </a:t>
            </a:r>
          </a:p>
          <a:p>
            <a:pPr algn="l" marL="604519" indent="-302260" lvl="1">
              <a:lnSpc>
                <a:spcPts val="3583"/>
              </a:lnSpc>
              <a:spcBef>
                <a:spcPct val="0"/>
              </a:spcBef>
              <a:buFont typeface="Arial"/>
              <a:buChar char="•"/>
            </a:pPr>
            <a:r>
              <a:rPr lang="en-US" sz="2799" strike="noStrike" u="none">
                <a:solidFill>
                  <a:srgbClr val="3E1F55"/>
                </a:solidFill>
                <a:latin typeface="Cairo Bold"/>
              </a:rPr>
              <a:t>NOTA: NO se requiere que los padres sean ciudadanos de los Estados Unidos. </a:t>
            </a:r>
          </a:p>
          <a:p>
            <a:pPr algn="l" marL="604519" indent="-302260" lvl="1">
              <a:lnSpc>
                <a:spcPts val="3583"/>
              </a:lnSpc>
              <a:spcBef>
                <a:spcPct val="0"/>
              </a:spcBef>
              <a:buFont typeface="Arial"/>
              <a:buChar char="•"/>
            </a:pPr>
            <a:r>
              <a:rPr lang="en-US" sz="2799" strike="noStrike" u="none">
                <a:solidFill>
                  <a:srgbClr val="3E1F55"/>
                </a:solidFill>
                <a:latin typeface="Cairo"/>
              </a:rPr>
              <a:t>Si es elegible, hay becas disponibles para:</a:t>
            </a:r>
          </a:p>
          <a:p>
            <a:pPr algn="l" marL="1209039" indent="-403013" lvl="2">
              <a:lnSpc>
                <a:spcPts val="3583"/>
              </a:lnSpc>
              <a:spcBef>
                <a:spcPct val="0"/>
              </a:spcBef>
              <a:buFont typeface="Arial"/>
              <a:buChar char="⚬"/>
            </a:pPr>
            <a:r>
              <a:rPr lang="en-US" sz="2799" strike="noStrike" u="none">
                <a:solidFill>
                  <a:srgbClr val="3E1F55"/>
                </a:solidFill>
                <a:latin typeface="Cairo"/>
              </a:rPr>
              <a:t>Un niño menor de 13 años, o</a:t>
            </a:r>
          </a:p>
          <a:p>
            <a:pPr algn="l" marL="1209039" indent="-403013" lvl="2">
              <a:lnSpc>
                <a:spcPts val="3583"/>
              </a:lnSpc>
              <a:spcBef>
                <a:spcPct val="0"/>
              </a:spcBef>
              <a:buFont typeface="Arial"/>
              <a:buChar char="⚬"/>
            </a:pPr>
            <a:r>
              <a:rPr lang="en-US" sz="2799" strike="noStrike" u="none">
                <a:solidFill>
                  <a:srgbClr val="3E1F55"/>
                </a:solidFill>
                <a:latin typeface="Cairo"/>
              </a:rPr>
              <a:t>Una persona de 13 a 19 años que tiene una discapacidad calificada.</a:t>
            </a:r>
          </a:p>
          <a:p>
            <a:pPr algn="l" marL="604519" indent="-302260" lvl="1">
              <a:lnSpc>
                <a:spcPts val="3583"/>
              </a:lnSpc>
              <a:spcBef>
                <a:spcPct val="0"/>
              </a:spcBef>
              <a:buFont typeface="Arial"/>
              <a:buChar char="•"/>
            </a:pPr>
            <a:r>
              <a:rPr lang="en-US" sz="2799" strike="noStrike" u="none">
                <a:solidFill>
                  <a:srgbClr val="3E1F55"/>
                </a:solidFill>
                <a:latin typeface="Cairo"/>
              </a:rPr>
              <a:t>Hay tres tipos de becas:</a:t>
            </a:r>
          </a:p>
          <a:p>
            <a:pPr algn="l" marL="1209039" indent="-403013" lvl="2">
              <a:lnSpc>
                <a:spcPts val="3583"/>
              </a:lnSpc>
              <a:spcBef>
                <a:spcPct val="0"/>
              </a:spcBef>
              <a:buFont typeface="Arial"/>
              <a:buChar char="⚬"/>
            </a:pPr>
            <a:r>
              <a:rPr lang="en-US" sz="2799" strike="noStrike" u="none">
                <a:solidFill>
                  <a:srgbClr val="3E1F55"/>
                </a:solidFill>
                <a:latin typeface="Cairo"/>
              </a:rPr>
              <a:t>Beca temporal: una beca de 60 días que se puede utilizar para el cuidado brindado por un hogar familiar registrado en Maryland o un centro de cuidado infantil con licencia de Maryland.</a:t>
            </a:r>
          </a:p>
          <a:p>
            <a:pPr algn="l" marL="1209039" indent="-403013" lvl="2">
              <a:lnSpc>
                <a:spcPts val="3583"/>
              </a:lnSpc>
              <a:spcBef>
                <a:spcPct val="0"/>
              </a:spcBef>
              <a:buFont typeface="Arial"/>
              <a:buChar char="⚬"/>
            </a:pPr>
            <a:r>
              <a:rPr lang="en-US" sz="2799" strike="noStrike" u="none">
                <a:solidFill>
                  <a:srgbClr val="3E1F55"/>
                </a:solidFill>
                <a:latin typeface="Cairo"/>
              </a:rPr>
              <a:t>Beca formal completa: se puede utilizar para el cuidado brindado por un hogar familiar registrado en Maryland o un centro de cuidado infantil con licencia de Maryland.</a:t>
            </a:r>
          </a:p>
          <a:p>
            <a:pPr algn="l" marL="1209039" indent="-403013" lvl="2">
              <a:lnSpc>
                <a:spcPts val="3583"/>
              </a:lnSpc>
              <a:spcBef>
                <a:spcPct val="0"/>
              </a:spcBef>
              <a:buFont typeface="Arial"/>
              <a:buChar char="⚬"/>
            </a:pPr>
            <a:r>
              <a:rPr lang="en-US" sz="2799" strike="noStrike" u="none">
                <a:solidFill>
                  <a:srgbClr val="3E1F55"/>
                </a:solidFill>
                <a:latin typeface="Cairo"/>
              </a:rPr>
              <a:t>Beca informal: puede utilizarse para el cuidado proporcionado por un familiar en el hogar del familiar o en el hogar del niño y por un no familiar en el hogar del niño. </a:t>
            </a:r>
          </a:p>
          <a:p>
            <a:pPr algn="l" marL="604519" indent="-302260" lvl="1">
              <a:lnSpc>
                <a:spcPts val="3583"/>
              </a:lnSpc>
              <a:spcBef>
                <a:spcPct val="0"/>
              </a:spcBef>
              <a:buFont typeface="Arial"/>
              <a:buChar char="•"/>
            </a:pPr>
            <a:r>
              <a:rPr lang="en-US" sz="2799" strike="noStrike" u="none">
                <a:solidFill>
                  <a:srgbClr val="3E1F55"/>
                </a:solidFill>
                <a:latin typeface="Cairo Bold"/>
              </a:rPr>
              <a:t>Para solicitar una beca de cuidado infantil, debe enviar una solicitud a través del portal web familiar de becas de cuidado infantil en el sitio web del Departamento de Educación del Estado de Maryland: money4childcare.com</a:t>
            </a:r>
          </a:p>
          <a:p>
            <a:pPr algn="l" marL="1209039" indent="-403013" lvl="2">
              <a:lnSpc>
                <a:spcPts val="3583"/>
              </a:lnSpc>
              <a:spcBef>
                <a:spcPct val="0"/>
              </a:spcBef>
              <a:buFont typeface="Arial"/>
              <a:buChar char="⚬"/>
            </a:pPr>
            <a:r>
              <a:rPr lang="en-US" sz="2799" strike="noStrike" u="none">
                <a:solidFill>
                  <a:srgbClr val="3E1F55"/>
                </a:solidFill>
                <a:latin typeface="Cairo Bold"/>
              </a:rPr>
              <a:t>Para obtener ayuda adicional, puede comunicarse con un especialista en recursos familiares llamando al 1.877.261.0060, de 8:30 a. m. a 4 p. m., de lunes a viernes, hora del Este. </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bg>
      <p:bgPr>
        <a:solidFill>
          <a:srgbClr val="8383CA"/>
        </a:solidFill>
      </p:bgPr>
    </p:bg>
    <p:spTree>
      <p:nvGrpSpPr>
        <p:cNvPr id="1" name=""/>
        <p:cNvGrpSpPr/>
        <p:nvPr/>
      </p:nvGrpSpPr>
      <p:grpSpPr>
        <a:xfrm>
          <a:off x="0" y="0"/>
          <a:ext cx="0" cy="0"/>
          <a:chOff x="0" y="0"/>
          <a:chExt cx="0" cy="0"/>
        </a:xfrm>
      </p:grpSpPr>
      <p:sp>
        <p:nvSpPr>
          <p:cNvPr name="Freeform 2" id="2"/>
          <p:cNvSpPr/>
          <p:nvPr/>
        </p:nvSpPr>
        <p:spPr>
          <a:xfrm flipH="false" flipV="false" rot="0">
            <a:off x="2829949" y="696134"/>
            <a:ext cx="2994969" cy="1359255"/>
          </a:xfrm>
          <a:custGeom>
            <a:avLst/>
            <a:gdLst/>
            <a:ahLst/>
            <a:cxnLst/>
            <a:rect r="r" b="b" t="t" l="l"/>
            <a:pathLst>
              <a:path h="1359255" w="2994969">
                <a:moveTo>
                  <a:pt x="0" y="0"/>
                </a:moveTo>
                <a:lnTo>
                  <a:pt x="2994969" y="0"/>
                </a:lnTo>
                <a:lnTo>
                  <a:pt x="2994969" y="1359255"/>
                </a:lnTo>
                <a:lnTo>
                  <a:pt x="0" y="1359255"/>
                </a:lnTo>
                <a:lnTo>
                  <a:pt x="0" y="0"/>
                </a:lnTo>
                <a:close/>
              </a:path>
            </a:pathLst>
          </a:custGeom>
          <a:blipFill>
            <a:blip r:embed="rId2"/>
            <a:stretch>
              <a:fillRect l="-29191" t="-123643" r="-34570" b="-137188"/>
            </a:stretch>
          </a:blipFill>
        </p:spPr>
      </p:sp>
      <p:sp>
        <p:nvSpPr>
          <p:cNvPr name="Freeform 3" id="3"/>
          <p:cNvSpPr/>
          <p:nvPr/>
        </p:nvSpPr>
        <p:spPr>
          <a:xfrm flipH="false" flipV="false" rot="0">
            <a:off x="10609623" y="539421"/>
            <a:ext cx="4886138" cy="9375702"/>
          </a:xfrm>
          <a:custGeom>
            <a:avLst/>
            <a:gdLst/>
            <a:ahLst/>
            <a:cxnLst/>
            <a:rect r="r" b="b" t="t" l="l"/>
            <a:pathLst>
              <a:path h="9375702" w="4886138">
                <a:moveTo>
                  <a:pt x="0" y="0"/>
                </a:moveTo>
                <a:lnTo>
                  <a:pt x="4886138" y="0"/>
                </a:lnTo>
                <a:lnTo>
                  <a:pt x="4886138" y="9375702"/>
                </a:lnTo>
                <a:lnTo>
                  <a:pt x="0" y="9375702"/>
                </a:lnTo>
                <a:lnTo>
                  <a:pt x="0" y="0"/>
                </a:lnTo>
                <a:close/>
              </a:path>
            </a:pathLst>
          </a:custGeom>
          <a:blipFill>
            <a:blip r:embed="rId3">
              <a:extLst>
                <a:ext uri="{96DAC541-7B7A-43D3-8B79-37D633B846F1}">
                  <asvg:svgBlip xmlns:asvg="http://schemas.microsoft.com/office/drawing/2016/SVG/main" r:embed="rId4"/>
                </a:ext>
              </a:extLst>
            </a:blip>
            <a:stretch>
              <a:fillRect l="-64" t="0" r="-64" b="0"/>
            </a:stretch>
          </a:blipFill>
        </p:spPr>
      </p:sp>
      <p:sp>
        <p:nvSpPr>
          <p:cNvPr name="Freeform 4" id="4"/>
          <p:cNvSpPr/>
          <p:nvPr/>
        </p:nvSpPr>
        <p:spPr>
          <a:xfrm flipH="false" flipV="false" rot="0">
            <a:off x="11200598" y="3473214"/>
            <a:ext cx="3704188" cy="3704188"/>
          </a:xfrm>
          <a:custGeom>
            <a:avLst/>
            <a:gdLst/>
            <a:ahLst/>
            <a:cxnLst/>
            <a:rect r="r" b="b" t="t" l="l"/>
            <a:pathLst>
              <a:path h="3704188" w="3704188">
                <a:moveTo>
                  <a:pt x="0" y="0"/>
                </a:moveTo>
                <a:lnTo>
                  <a:pt x="3704188" y="0"/>
                </a:lnTo>
                <a:lnTo>
                  <a:pt x="3704188" y="3704188"/>
                </a:lnTo>
                <a:lnTo>
                  <a:pt x="0" y="37041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872264" y="8839712"/>
            <a:ext cx="4360856" cy="872171"/>
          </a:xfrm>
          <a:custGeom>
            <a:avLst/>
            <a:gdLst/>
            <a:ahLst/>
            <a:cxnLst/>
            <a:rect r="r" b="b" t="t" l="l"/>
            <a:pathLst>
              <a:path h="872171" w="4360856">
                <a:moveTo>
                  <a:pt x="0" y="0"/>
                </a:moveTo>
                <a:lnTo>
                  <a:pt x="4360856" y="0"/>
                </a:lnTo>
                <a:lnTo>
                  <a:pt x="4360856" y="872172"/>
                </a:lnTo>
                <a:lnTo>
                  <a:pt x="0" y="8721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6" id="6"/>
          <p:cNvGrpSpPr/>
          <p:nvPr/>
        </p:nvGrpSpPr>
        <p:grpSpPr>
          <a:xfrm rot="0">
            <a:off x="10872264" y="7526057"/>
            <a:ext cx="4360856" cy="1450004"/>
            <a:chOff x="0" y="0"/>
            <a:chExt cx="1477311" cy="491212"/>
          </a:xfrm>
        </p:grpSpPr>
        <p:sp>
          <p:nvSpPr>
            <p:cNvPr name="Freeform 7" id="7"/>
            <p:cNvSpPr/>
            <p:nvPr/>
          </p:nvSpPr>
          <p:spPr>
            <a:xfrm flipH="false" flipV="false" rot="0">
              <a:off x="0" y="0"/>
              <a:ext cx="1477311" cy="491212"/>
            </a:xfrm>
            <a:custGeom>
              <a:avLst/>
              <a:gdLst/>
              <a:ahLst/>
              <a:cxnLst/>
              <a:rect r="r" b="b" t="t" l="l"/>
              <a:pathLst>
                <a:path h="491212" w="1477311">
                  <a:moveTo>
                    <a:pt x="0" y="0"/>
                  </a:moveTo>
                  <a:lnTo>
                    <a:pt x="1477311" y="0"/>
                  </a:lnTo>
                  <a:lnTo>
                    <a:pt x="1477311" y="491212"/>
                  </a:lnTo>
                  <a:lnTo>
                    <a:pt x="0" y="491212"/>
                  </a:lnTo>
                  <a:close/>
                </a:path>
              </a:pathLst>
            </a:custGeom>
            <a:solidFill>
              <a:srgbClr val="8383CA"/>
            </a:solidFill>
          </p:spPr>
        </p:sp>
      </p:grpSp>
      <p:grpSp>
        <p:nvGrpSpPr>
          <p:cNvPr name="Group 8" id="8"/>
          <p:cNvGrpSpPr/>
          <p:nvPr/>
        </p:nvGrpSpPr>
        <p:grpSpPr>
          <a:xfrm rot="0">
            <a:off x="3381455" y="4566900"/>
            <a:ext cx="5762545" cy="4293422"/>
            <a:chOff x="0" y="0"/>
            <a:chExt cx="7683393" cy="5724562"/>
          </a:xfrm>
        </p:grpSpPr>
        <p:grpSp>
          <p:nvGrpSpPr>
            <p:cNvPr name="Group 9" id="9"/>
            <p:cNvGrpSpPr/>
            <p:nvPr/>
          </p:nvGrpSpPr>
          <p:grpSpPr>
            <a:xfrm rot="0">
              <a:off x="0" y="0"/>
              <a:ext cx="7455314" cy="804718"/>
              <a:chOff x="0" y="0"/>
              <a:chExt cx="2898818" cy="312895"/>
            </a:xfrm>
          </p:grpSpPr>
          <p:sp>
            <p:nvSpPr>
              <p:cNvPr name="Freeform 10" id="10"/>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1D9BF0"/>
              </a:solidFill>
            </p:spPr>
          </p:sp>
        </p:grpSp>
        <p:grpSp>
          <p:nvGrpSpPr>
            <p:cNvPr name="Group 11" id="11"/>
            <p:cNvGrpSpPr/>
            <p:nvPr/>
          </p:nvGrpSpPr>
          <p:grpSpPr>
            <a:xfrm rot="0">
              <a:off x="0" y="1055952"/>
              <a:ext cx="7455314" cy="804718"/>
              <a:chOff x="0" y="0"/>
              <a:chExt cx="2898818" cy="312895"/>
            </a:xfrm>
          </p:grpSpPr>
          <p:sp>
            <p:nvSpPr>
              <p:cNvPr name="Freeform 12" id="12"/>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1877F2"/>
              </a:solidFill>
            </p:spPr>
          </p:sp>
        </p:grpSp>
        <p:grpSp>
          <p:nvGrpSpPr>
            <p:cNvPr name="Group 13" id="13"/>
            <p:cNvGrpSpPr/>
            <p:nvPr/>
          </p:nvGrpSpPr>
          <p:grpSpPr>
            <a:xfrm rot="0">
              <a:off x="0" y="3117274"/>
              <a:ext cx="7455314" cy="804718"/>
              <a:chOff x="0" y="0"/>
              <a:chExt cx="2898818" cy="312895"/>
            </a:xfrm>
          </p:grpSpPr>
          <p:sp>
            <p:nvSpPr>
              <p:cNvPr name="Freeform 14" id="14"/>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0277B5"/>
              </a:solidFill>
            </p:spPr>
          </p:sp>
        </p:grpSp>
        <p:grpSp>
          <p:nvGrpSpPr>
            <p:cNvPr name="Group 15" id="15"/>
            <p:cNvGrpSpPr/>
            <p:nvPr/>
          </p:nvGrpSpPr>
          <p:grpSpPr>
            <a:xfrm rot="0">
              <a:off x="0" y="2081786"/>
              <a:ext cx="7455314" cy="804718"/>
              <a:chOff x="0" y="0"/>
              <a:chExt cx="2898818" cy="312895"/>
            </a:xfrm>
          </p:grpSpPr>
          <p:sp>
            <p:nvSpPr>
              <p:cNvPr name="Freeform 16" id="16"/>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BF348F"/>
              </a:solidFill>
            </p:spPr>
          </p:sp>
        </p:grpSp>
        <p:sp>
          <p:nvSpPr>
            <p:cNvPr name="Freeform 17" id="17"/>
            <p:cNvSpPr/>
            <p:nvPr/>
          </p:nvSpPr>
          <p:spPr>
            <a:xfrm flipH="false" flipV="false" rot="0">
              <a:off x="190104" y="26132"/>
              <a:ext cx="776716" cy="776716"/>
            </a:xfrm>
            <a:custGeom>
              <a:avLst/>
              <a:gdLst/>
              <a:ahLst/>
              <a:cxnLst/>
              <a:rect r="r" b="b" t="t" l="l"/>
              <a:pathLst>
                <a:path h="776716" w="776716">
                  <a:moveTo>
                    <a:pt x="0" y="0"/>
                  </a:moveTo>
                  <a:lnTo>
                    <a:pt x="776715" y="0"/>
                  </a:lnTo>
                  <a:lnTo>
                    <a:pt x="776715" y="776716"/>
                  </a:lnTo>
                  <a:lnTo>
                    <a:pt x="0" y="7767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0">
              <a:off x="216581" y="1103814"/>
              <a:ext cx="750239" cy="750239"/>
            </a:xfrm>
            <a:custGeom>
              <a:avLst/>
              <a:gdLst/>
              <a:ahLst/>
              <a:cxnLst/>
              <a:rect r="r" b="b" t="t" l="l"/>
              <a:pathLst>
                <a:path h="750239" w="750239">
                  <a:moveTo>
                    <a:pt x="0" y="0"/>
                  </a:moveTo>
                  <a:lnTo>
                    <a:pt x="750238" y="0"/>
                  </a:lnTo>
                  <a:lnTo>
                    <a:pt x="750238" y="750239"/>
                  </a:lnTo>
                  <a:lnTo>
                    <a:pt x="0" y="75023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0">
              <a:off x="223102" y="2137309"/>
              <a:ext cx="710719" cy="710719"/>
            </a:xfrm>
            <a:custGeom>
              <a:avLst/>
              <a:gdLst/>
              <a:ahLst/>
              <a:cxnLst/>
              <a:rect r="r" b="b" t="t" l="l"/>
              <a:pathLst>
                <a:path h="710719" w="710719">
                  <a:moveTo>
                    <a:pt x="0" y="0"/>
                  </a:moveTo>
                  <a:lnTo>
                    <a:pt x="710719" y="0"/>
                  </a:lnTo>
                  <a:lnTo>
                    <a:pt x="710719" y="710719"/>
                  </a:lnTo>
                  <a:lnTo>
                    <a:pt x="0" y="710719"/>
                  </a:lnTo>
                  <a:lnTo>
                    <a:pt x="0" y="0"/>
                  </a:lnTo>
                  <a:close/>
                </a:path>
              </a:pathLst>
            </a:custGeom>
            <a:blipFill>
              <a:blip r:embed="rId13"/>
              <a:stretch>
                <a:fillRect l="0" t="0" r="0" b="0"/>
              </a:stretch>
            </a:blipFill>
          </p:spPr>
        </p:sp>
        <p:sp>
          <p:nvSpPr>
            <p:cNvPr name="Freeform 20" id="20"/>
            <p:cNvSpPr/>
            <p:nvPr/>
          </p:nvSpPr>
          <p:spPr>
            <a:xfrm flipH="false" flipV="false" rot="0">
              <a:off x="190104" y="3218684"/>
              <a:ext cx="655855" cy="655855"/>
            </a:xfrm>
            <a:custGeom>
              <a:avLst/>
              <a:gdLst/>
              <a:ahLst/>
              <a:cxnLst/>
              <a:rect r="r" b="b" t="t" l="l"/>
              <a:pathLst>
                <a:path h="655855" w="655855">
                  <a:moveTo>
                    <a:pt x="0" y="0"/>
                  </a:moveTo>
                  <a:lnTo>
                    <a:pt x="655854" y="0"/>
                  </a:lnTo>
                  <a:lnTo>
                    <a:pt x="655854" y="655854"/>
                  </a:lnTo>
                  <a:lnTo>
                    <a:pt x="0" y="6558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21" id="21"/>
            <p:cNvGrpSpPr/>
            <p:nvPr/>
          </p:nvGrpSpPr>
          <p:grpSpPr>
            <a:xfrm rot="0">
              <a:off x="0" y="4108033"/>
              <a:ext cx="7452500" cy="714071"/>
              <a:chOff x="0" y="0"/>
              <a:chExt cx="1290131" cy="123616"/>
            </a:xfrm>
          </p:grpSpPr>
          <p:sp>
            <p:nvSpPr>
              <p:cNvPr name="Freeform 22" id="22"/>
              <p:cNvSpPr/>
              <p:nvPr/>
            </p:nvSpPr>
            <p:spPr>
              <a:xfrm flipH="false" flipV="false" rot="0">
                <a:off x="0" y="0"/>
                <a:ext cx="1290131" cy="123616"/>
              </a:xfrm>
              <a:custGeom>
                <a:avLst/>
                <a:gdLst/>
                <a:ahLst/>
                <a:cxnLst/>
                <a:rect r="r" b="b" t="t" l="l"/>
                <a:pathLst>
                  <a:path h="123616" w="1290131">
                    <a:moveTo>
                      <a:pt x="0" y="0"/>
                    </a:moveTo>
                    <a:lnTo>
                      <a:pt x="1290131" y="0"/>
                    </a:lnTo>
                    <a:lnTo>
                      <a:pt x="1290131" y="123616"/>
                    </a:lnTo>
                    <a:lnTo>
                      <a:pt x="0" y="123616"/>
                    </a:lnTo>
                    <a:close/>
                  </a:path>
                </a:pathLst>
              </a:custGeom>
              <a:solidFill>
                <a:srgbClr val="000000"/>
              </a:solidFill>
            </p:spPr>
          </p:sp>
          <p:sp>
            <p:nvSpPr>
              <p:cNvPr name="TextBox 23" id="23"/>
              <p:cNvSpPr txBox="true"/>
              <p:nvPr/>
            </p:nvSpPr>
            <p:spPr>
              <a:xfrm>
                <a:off x="0" y="-28575"/>
                <a:ext cx="1290131" cy="152191"/>
              </a:xfrm>
              <a:prstGeom prst="rect">
                <a:avLst/>
              </a:prstGeom>
            </p:spPr>
            <p:txBody>
              <a:bodyPr anchor="ctr" rtlCol="false" tIns="50800" lIns="50800" bIns="50800" rIns="50800"/>
              <a:lstStyle/>
              <a:p>
                <a:pPr algn="ctr">
                  <a:lnSpc>
                    <a:spcPts val="4324"/>
                  </a:lnSpc>
                </a:pPr>
              </a:p>
            </p:txBody>
          </p:sp>
        </p:grpSp>
        <p:sp>
          <p:nvSpPr>
            <p:cNvPr name="Freeform 24" id="24"/>
            <p:cNvSpPr/>
            <p:nvPr/>
          </p:nvSpPr>
          <p:spPr>
            <a:xfrm flipH="false" flipV="false" rot="0">
              <a:off x="142772" y="4085082"/>
              <a:ext cx="737022" cy="737022"/>
            </a:xfrm>
            <a:custGeom>
              <a:avLst/>
              <a:gdLst/>
              <a:ahLst/>
              <a:cxnLst/>
              <a:rect r="r" b="b" t="t" l="l"/>
              <a:pathLst>
                <a:path h="737022" w="737022">
                  <a:moveTo>
                    <a:pt x="0" y="0"/>
                  </a:moveTo>
                  <a:lnTo>
                    <a:pt x="737022" y="0"/>
                  </a:lnTo>
                  <a:lnTo>
                    <a:pt x="737022" y="737022"/>
                  </a:lnTo>
                  <a:lnTo>
                    <a:pt x="0" y="737022"/>
                  </a:lnTo>
                  <a:lnTo>
                    <a:pt x="0" y="0"/>
                  </a:lnTo>
                  <a:close/>
                </a:path>
              </a:pathLst>
            </a:custGeom>
            <a:blipFill>
              <a:blip r:embed="rId16"/>
              <a:stretch>
                <a:fillRect l="0" t="0" r="0" b="0"/>
              </a:stretch>
            </a:blipFill>
          </p:spPr>
        </p:sp>
        <p:grpSp>
          <p:nvGrpSpPr>
            <p:cNvPr name="Group 25" id="25"/>
            <p:cNvGrpSpPr/>
            <p:nvPr/>
          </p:nvGrpSpPr>
          <p:grpSpPr>
            <a:xfrm rot="0">
              <a:off x="0" y="5010491"/>
              <a:ext cx="7452500" cy="714071"/>
              <a:chOff x="0" y="0"/>
              <a:chExt cx="1290131" cy="123616"/>
            </a:xfrm>
          </p:grpSpPr>
          <p:sp>
            <p:nvSpPr>
              <p:cNvPr name="Freeform 26" id="26"/>
              <p:cNvSpPr/>
              <p:nvPr/>
            </p:nvSpPr>
            <p:spPr>
              <a:xfrm flipH="false" flipV="false" rot="0">
                <a:off x="0" y="0"/>
                <a:ext cx="1290131" cy="123616"/>
              </a:xfrm>
              <a:custGeom>
                <a:avLst/>
                <a:gdLst/>
                <a:ahLst/>
                <a:cxnLst/>
                <a:rect r="r" b="b" t="t" l="l"/>
                <a:pathLst>
                  <a:path h="123616" w="1290131">
                    <a:moveTo>
                      <a:pt x="0" y="0"/>
                    </a:moveTo>
                    <a:lnTo>
                      <a:pt x="1290131" y="0"/>
                    </a:lnTo>
                    <a:lnTo>
                      <a:pt x="1290131" y="123616"/>
                    </a:lnTo>
                    <a:lnTo>
                      <a:pt x="0" y="123616"/>
                    </a:lnTo>
                    <a:close/>
                  </a:path>
                </a:pathLst>
              </a:custGeom>
              <a:solidFill>
                <a:srgbClr val="19D860"/>
              </a:solidFill>
            </p:spPr>
          </p:sp>
          <p:sp>
            <p:nvSpPr>
              <p:cNvPr name="TextBox 27" id="27"/>
              <p:cNvSpPr txBox="true"/>
              <p:nvPr/>
            </p:nvSpPr>
            <p:spPr>
              <a:xfrm>
                <a:off x="0" y="-28575"/>
                <a:ext cx="1290131" cy="152191"/>
              </a:xfrm>
              <a:prstGeom prst="rect">
                <a:avLst/>
              </a:prstGeom>
            </p:spPr>
            <p:txBody>
              <a:bodyPr anchor="ctr" rtlCol="false" tIns="50800" lIns="50800" bIns="50800" rIns="50800"/>
              <a:lstStyle/>
              <a:p>
                <a:pPr algn="ctr">
                  <a:lnSpc>
                    <a:spcPts val="4324"/>
                  </a:lnSpc>
                </a:pPr>
              </a:p>
            </p:txBody>
          </p:sp>
        </p:grpSp>
        <p:sp>
          <p:nvSpPr>
            <p:cNvPr name="Freeform 28" id="28"/>
            <p:cNvSpPr/>
            <p:nvPr/>
          </p:nvSpPr>
          <p:spPr>
            <a:xfrm flipH="false" flipV="false" rot="0">
              <a:off x="142772" y="5025375"/>
              <a:ext cx="662898" cy="684303"/>
            </a:xfrm>
            <a:custGeom>
              <a:avLst/>
              <a:gdLst/>
              <a:ahLst/>
              <a:cxnLst/>
              <a:rect r="r" b="b" t="t" l="l"/>
              <a:pathLst>
                <a:path h="684303" w="662898">
                  <a:moveTo>
                    <a:pt x="0" y="0"/>
                  </a:moveTo>
                  <a:lnTo>
                    <a:pt x="662897" y="0"/>
                  </a:lnTo>
                  <a:lnTo>
                    <a:pt x="662897" y="684303"/>
                  </a:lnTo>
                  <a:lnTo>
                    <a:pt x="0" y="684303"/>
                  </a:lnTo>
                  <a:lnTo>
                    <a:pt x="0" y="0"/>
                  </a:lnTo>
                  <a:close/>
                </a:path>
              </a:pathLst>
            </a:custGeom>
            <a:blipFill>
              <a:blip r:embed="rId17"/>
              <a:stretch>
                <a:fillRect l="0" t="0" r="0" b="0"/>
              </a:stretch>
            </a:blipFill>
          </p:spPr>
        </p:sp>
        <p:sp>
          <p:nvSpPr>
            <p:cNvPr name="TextBox 29" id="29"/>
            <p:cNvSpPr txBox="true"/>
            <p:nvPr/>
          </p:nvSpPr>
          <p:spPr>
            <a:xfrm rot="0">
              <a:off x="1546059" y="238837"/>
              <a:ext cx="4902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Twitter @cshmd_</a:t>
              </a:r>
            </a:p>
          </p:txBody>
        </p:sp>
        <p:sp>
          <p:nvSpPr>
            <p:cNvPr name="TextBox 30" id="30"/>
            <p:cNvSpPr txBox="true"/>
            <p:nvPr/>
          </p:nvSpPr>
          <p:spPr>
            <a:xfrm rot="0">
              <a:off x="1546059" y="1282658"/>
              <a:ext cx="6093812"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Facebook @coachingsaludholistica</a:t>
              </a:r>
            </a:p>
          </p:txBody>
        </p:sp>
        <p:sp>
          <p:nvSpPr>
            <p:cNvPr name="TextBox 31" id="31"/>
            <p:cNvSpPr txBox="true"/>
            <p:nvPr/>
          </p:nvSpPr>
          <p:spPr>
            <a:xfrm rot="0">
              <a:off x="1546059" y="2317015"/>
              <a:ext cx="613733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Instagram @coachingsaludholistica</a:t>
              </a:r>
            </a:p>
          </p:txBody>
        </p:sp>
        <p:sp>
          <p:nvSpPr>
            <p:cNvPr name="TextBox 32" id="32"/>
            <p:cNvSpPr txBox="true"/>
            <p:nvPr/>
          </p:nvSpPr>
          <p:spPr>
            <a:xfrm rot="0">
              <a:off x="1546059" y="3343980"/>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LinkedIn Coaching Salud Holistica</a:t>
              </a:r>
            </a:p>
          </p:txBody>
        </p:sp>
        <p:sp>
          <p:nvSpPr>
            <p:cNvPr name="TextBox 33" id="33"/>
            <p:cNvSpPr txBox="true"/>
            <p:nvPr/>
          </p:nvSpPr>
          <p:spPr>
            <a:xfrm rot="0">
              <a:off x="1546059" y="4277940"/>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TikTok @coachingsaludholistica</a:t>
              </a:r>
            </a:p>
          </p:txBody>
        </p:sp>
        <p:sp>
          <p:nvSpPr>
            <p:cNvPr name="TextBox 34" id="34"/>
            <p:cNvSpPr txBox="true"/>
            <p:nvPr/>
          </p:nvSpPr>
          <p:spPr>
            <a:xfrm rot="0">
              <a:off x="1546059" y="5191873"/>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Spotify Coaching Salud Holistica</a:t>
              </a:r>
            </a:p>
          </p:txBody>
        </p:sp>
      </p:grpSp>
      <p:sp>
        <p:nvSpPr>
          <p:cNvPr name="Freeform 35" id="35"/>
          <p:cNvSpPr/>
          <p:nvPr/>
        </p:nvSpPr>
        <p:spPr>
          <a:xfrm flipH="false" flipV="false" rot="0">
            <a:off x="11362780" y="3635396"/>
            <a:ext cx="3379824" cy="3379824"/>
          </a:xfrm>
          <a:custGeom>
            <a:avLst/>
            <a:gdLst/>
            <a:ahLst/>
            <a:cxnLst/>
            <a:rect r="r" b="b" t="t" l="l"/>
            <a:pathLst>
              <a:path h="3379824" w="3379824">
                <a:moveTo>
                  <a:pt x="0" y="0"/>
                </a:moveTo>
                <a:lnTo>
                  <a:pt x="3379824" y="0"/>
                </a:lnTo>
                <a:lnTo>
                  <a:pt x="3379824" y="3379824"/>
                </a:lnTo>
                <a:lnTo>
                  <a:pt x="0" y="3379824"/>
                </a:lnTo>
                <a:lnTo>
                  <a:pt x="0" y="0"/>
                </a:lnTo>
                <a:close/>
              </a:path>
            </a:pathLst>
          </a:custGeom>
          <a:blipFill>
            <a:blip r:embed="rId18"/>
            <a:stretch>
              <a:fillRect l="0" t="0" r="0" b="0"/>
            </a:stretch>
          </a:blipFill>
        </p:spPr>
      </p:sp>
      <p:sp>
        <p:nvSpPr>
          <p:cNvPr name="TextBox 36" id="36"/>
          <p:cNvSpPr txBox="true"/>
          <p:nvPr/>
        </p:nvSpPr>
        <p:spPr>
          <a:xfrm rot="0">
            <a:off x="2642047" y="2635975"/>
            <a:ext cx="7783264" cy="895604"/>
          </a:xfrm>
          <a:prstGeom prst="rect">
            <a:avLst/>
          </a:prstGeom>
        </p:spPr>
        <p:txBody>
          <a:bodyPr anchor="t" rtlCol="false" tIns="0" lIns="0" bIns="0" rIns="0">
            <a:spAutoFit/>
          </a:bodyPr>
          <a:lstStyle/>
          <a:p>
            <a:pPr algn="ctr">
              <a:lnSpc>
                <a:spcPts val="6633"/>
              </a:lnSpc>
            </a:pPr>
            <a:r>
              <a:rPr lang="en-US" sz="6982" spc="-272">
                <a:solidFill>
                  <a:srgbClr val="F6FCFF"/>
                </a:solidFill>
                <a:latin typeface="League Spartan"/>
              </a:rPr>
              <a:t>Follow Us Online!</a:t>
            </a:r>
          </a:p>
        </p:txBody>
      </p:sp>
      <p:sp>
        <p:nvSpPr>
          <p:cNvPr name="TextBox 37" id="37"/>
          <p:cNvSpPr txBox="true"/>
          <p:nvPr/>
        </p:nvSpPr>
        <p:spPr>
          <a:xfrm rot="0">
            <a:off x="2829949" y="3778528"/>
            <a:ext cx="6953528" cy="605686"/>
          </a:xfrm>
          <a:prstGeom prst="rect">
            <a:avLst/>
          </a:prstGeom>
        </p:spPr>
        <p:txBody>
          <a:bodyPr anchor="t" rtlCol="false" tIns="0" lIns="0" bIns="0" rIns="0">
            <a:spAutoFit/>
          </a:bodyPr>
          <a:lstStyle/>
          <a:p>
            <a:pPr algn="ctr">
              <a:lnSpc>
                <a:spcPts val="2502"/>
              </a:lnSpc>
            </a:pPr>
            <a:r>
              <a:rPr lang="en-US" sz="1924" spc="96">
                <a:solidFill>
                  <a:srgbClr val="F6FCFF"/>
                </a:solidFill>
                <a:latin typeface="Quicksand Medium"/>
              </a:rPr>
              <a:t>Let's connect for our latest news and updates on resources and events.</a:t>
            </a:r>
          </a:p>
        </p:txBody>
      </p:sp>
      <p:sp>
        <p:nvSpPr>
          <p:cNvPr name="TextBox 38" id="38"/>
          <p:cNvSpPr txBox="true"/>
          <p:nvPr/>
        </p:nvSpPr>
        <p:spPr>
          <a:xfrm rot="0">
            <a:off x="11200598" y="1148244"/>
            <a:ext cx="3704188" cy="1804765"/>
          </a:xfrm>
          <a:prstGeom prst="rect">
            <a:avLst/>
          </a:prstGeom>
        </p:spPr>
        <p:txBody>
          <a:bodyPr anchor="t" rtlCol="false" tIns="0" lIns="0" bIns="0" rIns="0">
            <a:spAutoFit/>
          </a:bodyPr>
          <a:lstStyle/>
          <a:p>
            <a:pPr algn="ctr">
              <a:lnSpc>
                <a:spcPts val="4749"/>
              </a:lnSpc>
            </a:pPr>
            <a:r>
              <a:rPr lang="en-US" sz="3924">
                <a:solidFill>
                  <a:srgbClr val="FFFFFF"/>
                </a:solidFill>
                <a:latin typeface="Montserrat Bold"/>
              </a:rPr>
              <a:t>RESOURCES</a:t>
            </a:r>
          </a:p>
          <a:p>
            <a:pPr algn="ctr">
              <a:lnSpc>
                <a:spcPts val="4749"/>
              </a:lnSpc>
            </a:pPr>
          </a:p>
          <a:p>
            <a:pPr algn="ctr">
              <a:lnSpc>
                <a:spcPts val="4749"/>
              </a:lnSpc>
            </a:pPr>
            <a:r>
              <a:rPr lang="en-US" sz="3924">
                <a:solidFill>
                  <a:srgbClr val="FFFFFF"/>
                </a:solidFill>
                <a:latin typeface="Montserrat Bold"/>
              </a:rPr>
              <a:t>RECURSOS</a:t>
            </a:r>
          </a:p>
        </p:txBody>
      </p:sp>
      <p:sp>
        <p:nvSpPr>
          <p:cNvPr name="TextBox 39" id="39"/>
          <p:cNvSpPr txBox="true"/>
          <p:nvPr/>
        </p:nvSpPr>
        <p:spPr>
          <a:xfrm rot="0">
            <a:off x="11030547" y="7585512"/>
            <a:ext cx="4044290" cy="2035180"/>
          </a:xfrm>
          <a:prstGeom prst="rect">
            <a:avLst/>
          </a:prstGeom>
        </p:spPr>
        <p:txBody>
          <a:bodyPr anchor="t" rtlCol="false" tIns="0" lIns="0" bIns="0" rIns="0">
            <a:spAutoFit/>
          </a:bodyPr>
          <a:lstStyle/>
          <a:p>
            <a:pPr algn="ctr">
              <a:lnSpc>
                <a:spcPts val="2822"/>
              </a:lnSpc>
            </a:pPr>
            <a:r>
              <a:rPr lang="en-US" sz="2016">
                <a:solidFill>
                  <a:srgbClr val="FFFFFF"/>
                </a:solidFill>
                <a:latin typeface="Montserrat Semi-Bold"/>
              </a:rPr>
              <a:t>OPEN YOUR PHONE CAMERA AND SCAN THIS QR CODE.</a:t>
            </a:r>
          </a:p>
          <a:p>
            <a:pPr algn="ctr">
              <a:lnSpc>
                <a:spcPts val="2822"/>
              </a:lnSpc>
            </a:pPr>
          </a:p>
          <a:p>
            <a:pPr algn="ctr">
              <a:lnSpc>
                <a:spcPts val="2822"/>
              </a:lnSpc>
            </a:pPr>
            <a:r>
              <a:rPr lang="en-US" sz="2016">
                <a:solidFill>
                  <a:srgbClr val="FFFFFF"/>
                </a:solidFill>
                <a:latin typeface="Montserrat Semi-Bold"/>
              </a:rPr>
              <a:t>ABRE LA CÁMARA DE TU TELÉFONO Y ESCANEA ESTE CÓDIGO QR.</a:t>
            </a:r>
          </a:p>
        </p:txBody>
      </p:sp>
      <p:sp>
        <p:nvSpPr>
          <p:cNvPr name="TextBox 40" id="40"/>
          <p:cNvSpPr txBox="true"/>
          <p:nvPr/>
        </p:nvSpPr>
        <p:spPr>
          <a:xfrm rot="0">
            <a:off x="3381455" y="9099886"/>
            <a:ext cx="5590220" cy="567692"/>
          </a:xfrm>
          <a:prstGeom prst="rect">
            <a:avLst/>
          </a:prstGeom>
        </p:spPr>
        <p:txBody>
          <a:bodyPr anchor="t" rtlCol="false" tIns="0" lIns="0" bIns="0" rIns="0">
            <a:spAutoFit/>
          </a:bodyPr>
          <a:lstStyle/>
          <a:p>
            <a:pPr algn="ctr">
              <a:lnSpc>
                <a:spcPts val="2340"/>
              </a:lnSpc>
            </a:pPr>
            <a:r>
              <a:rPr lang="en-US" sz="1800" spc="90">
                <a:solidFill>
                  <a:srgbClr val="FFFFFF"/>
                </a:solidFill>
                <a:latin typeface="Aileron"/>
              </a:rPr>
              <a:t>Email: jhoselyn@coachingsaludholistica.org</a:t>
            </a:r>
          </a:p>
          <a:p>
            <a:pPr algn="ctr">
              <a:lnSpc>
                <a:spcPts val="2340"/>
              </a:lnSpc>
            </a:pPr>
            <a:r>
              <a:rPr lang="en-US" sz="1800" spc="90">
                <a:solidFill>
                  <a:srgbClr val="FFFFFF"/>
                </a:solidFill>
                <a:latin typeface="Aileron Bold"/>
              </a:rPr>
              <a:t>Website: www.coachingsaludholistica.com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4078" y="3350041"/>
            <a:ext cx="9724090" cy="5763313"/>
          </a:xfrm>
          <a:custGeom>
            <a:avLst/>
            <a:gdLst/>
            <a:ahLst/>
            <a:cxnLst/>
            <a:rect r="r" b="b" t="t" l="l"/>
            <a:pathLst>
              <a:path h="5763313" w="9724090">
                <a:moveTo>
                  <a:pt x="0" y="0"/>
                </a:moveTo>
                <a:lnTo>
                  <a:pt x="9724090" y="0"/>
                </a:lnTo>
                <a:lnTo>
                  <a:pt x="9724090" y="5763313"/>
                </a:lnTo>
                <a:lnTo>
                  <a:pt x="0" y="57633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1034167" y="1000125"/>
            <a:ext cx="6702573" cy="8562975"/>
          </a:xfrm>
          <a:prstGeom prst="rect">
            <a:avLst/>
          </a:prstGeom>
        </p:spPr>
        <p:txBody>
          <a:bodyPr anchor="t" rtlCol="false" tIns="0" lIns="0" bIns="0" rIns="0">
            <a:spAutoFit/>
          </a:bodyPr>
          <a:lstStyle/>
          <a:p>
            <a:pPr>
              <a:lnSpc>
                <a:spcPts val="4200"/>
              </a:lnSpc>
            </a:pPr>
            <a:r>
              <a:rPr lang="en-US" sz="3500">
                <a:solidFill>
                  <a:srgbClr val="873E8A"/>
                </a:solidFill>
                <a:latin typeface="Arimo"/>
              </a:rPr>
              <a:t>The leading causes of maternal mortality worldwide are obstetric complications such as severe bleeding (postpartum hemorrhage), hypertensive disorders (eclampsia and pre-eclampsia), infections, unsafe abortion, and obstructed labor. </a:t>
            </a:r>
          </a:p>
          <a:p>
            <a:pPr>
              <a:lnSpc>
                <a:spcPts val="4200"/>
              </a:lnSpc>
            </a:pPr>
          </a:p>
          <a:p>
            <a:pPr>
              <a:lnSpc>
                <a:spcPts val="4200"/>
              </a:lnSpc>
              <a:spcBef>
                <a:spcPct val="0"/>
              </a:spcBef>
            </a:pPr>
            <a:r>
              <a:rPr lang="en-US" sz="3500">
                <a:solidFill>
                  <a:srgbClr val="873E8A"/>
                </a:solidFill>
                <a:latin typeface="Arimo"/>
              </a:rPr>
              <a:t>These causes are largely preventable with timely access to quality maternal healthcare services, including skilled birth attendance, emergency obstetric care, and postnatal care for mothers and newborns.</a:t>
            </a:r>
          </a:p>
        </p:txBody>
      </p:sp>
      <p:sp>
        <p:nvSpPr>
          <p:cNvPr name="TextBox 4" id="4"/>
          <p:cNvSpPr txBox="true"/>
          <p:nvPr/>
        </p:nvSpPr>
        <p:spPr>
          <a:xfrm rot="0">
            <a:off x="1472447" y="1299581"/>
            <a:ext cx="8167352" cy="1057275"/>
          </a:xfrm>
          <a:prstGeom prst="rect">
            <a:avLst/>
          </a:prstGeom>
        </p:spPr>
        <p:txBody>
          <a:bodyPr anchor="t" rtlCol="false" tIns="0" lIns="0" bIns="0" rIns="0">
            <a:spAutoFit/>
          </a:bodyPr>
          <a:lstStyle/>
          <a:p>
            <a:pPr algn="ctr">
              <a:lnSpc>
                <a:spcPts val="8159"/>
              </a:lnSpc>
            </a:pPr>
            <a:r>
              <a:rPr lang="en-US" sz="6799">
                <a:solidFill>
                  <a:srgbClr val="873E8A"/>
                </a:solidFill>
                <a:latin typeface="Arimo Bold"/>
              </a:rPr>
              <a:t>The Facts </a:t>
            </a:r>
          </a:p>
        </p:txBody>
      </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bg>
      <p:bgPr>
        <a:solidFill>
          <a:srgbClr val="8383CA"/>
        </a:solidFill>
      </p:bgPr>
    </p:bg>
    <p:spTree>
      <p:nvGrpSpPr>
        <p:cNvPr id="1" name=""/>
        <p:cNvGrpSpPr/>
        <p:nvPr/>
      </p:nvGrpSpPr>
      <p:grpSpPr>
        <a:xfrm>
          <a:off x="0" y="0"/>
          <a:ext cx="0" cy="0"/>
          <a:chOff x="0" y="0"/>
          <a:chExt cx="0" cy="0"/>
        </a:xfrm>
      </p:grpSpPr>
      <p:sp>
        <p:nvSpPr>
          <p:cNvPr name="Freeform 2" id="2"/>
          <p:cNvSpPr/>
          <p:nvPr/>
        </p:nvSpPr>
        <p:spPr>
          <a:xfrm flipH="false" flipV="false" rot="0">
            <a:off x="2829949" y="723632"/>
            <a:ext cx="2994969" cy="1359255"/>
          </a:xfrm>
          <a:custGeom>
            <a:avLst/>
            <a:gdLst/>
            <a:ahLst/>
            <a:cxnLst/>
            <a:rect r="r" b="b" t="t" l="l"/>
            <a:pathLst>
              <a:path h="1359255" w="2994969">
                <a:moveTo>
                  <a:pt x="0" y="0"/>
                </a:moveTo>
                <a:lnTo>
                  <a:pt x="2994969" y="0"/>
                </a:lnTo>
                <a:lnTo>
                  <a:pt x="2994969" y="1359255"/>
                </a:lnTo>
                <a:lnTo>
                  <a:pt x="0" y="1359255"/>
                </a:lnTo>
                <a:lnTo>
                  <a:pt x="0" y="0"/>
                </a:lnTo>
                <a:close/>
              </a:path>
            </a:pathLst>
          </a:custGeom>
          <a:blipFill>
            <a:blip r:embed="rId2"/>
            <a:stretch>
              <a:fillRect l="-29191" t="-123643" r="-34570" b="-137188"/>
            </a:stretch>
          </a:blipFill>
        </p:spPr>
      </p:sp>
      <p:sp>
        <p:nvSpPr>
          <p:cNvPr name="TextBox 3" id="3"/>
          <p:cNvSpPr txBox="true"/>
          <p:nvPr/>
        </p:nvSpPr>
        <p:spPr>
          <a:xfrm rot="0">
            <a:off x="2829949" y="2356731"/>
            <a:ext cx="7593203" cy="1026544"/>
          </a:xfrm>
          <a:prstGeom prst="rect">
            <a:avLst/>
          </a:prstGeom>
        </p:spPr>
        <p:txBody>
          <a:bodyPr anchor="t" rtlCol="false" tIns="0" lIns="0" bIns="0" rIns="0">
            <a:spAutoFit/>
          </a:bodyPr>
          <a:lstStyle/>
          <a:p>
            <a:pPr algn="ctr">
              <a:lnSpc>
                <a:spcPts val="8231"/>
              </a:lnSpc>
            </a:pPr>
            <a:r>
              <a:rPr lang="en-US" sz="6533" spc="-254">
                <a:solidFill>
                  <a:srgbClr val="F6FCFF"/>
                </a:solidFill>
                <a:latin typeface="League Spartan"/>
              </a:rPr>
              <a:t>¡Síguenos en línea!</a:t>
            </a:r>
          </a:p>
        </p:txBody>
      </p:sp>
      <p:sp>
        <p:nvSpPr>
          <p:cNvPr name="TextBox 4" id="4"/>
          <p:cNvSpPr txBox="true"/>
          <p:nvPr/>
        </p:nvSpPr>
        <p:spPr>
          <a:xfrm rot="0">
            <a:off x="2861379" y="3766550"/>
            <a:ext cx="6953528" cy="605686"/>
          </a:xfrm>
          <a:prstGeom prst="rect">
            <a:avLst/>
          </a:prstGeom>
        </p:spPr>
        <p:txBody>
          <a:bodyPr anchor="t" rtlCol="false" tIns="0" lIns="0" bIns="0" rIns="0">
            <a:spAutoFit/>
          </a:bodyPr>
          <a:lstStyle/>
          <a:p>
            <a:pPr algn="ctr">
              <a:lnSpc>
                <a:spcPts val="2502"/>
              </a:lnSpc>
            </a:pPr>
            <a:r>
              <a:rPr lang="en-US" sz="1924" spc="96">
                <a:solidFill>
                  <a:srgbClr val="F6FCFF"/>
                </a:solidFill>
                <a:latin typeface="Quicksand Medium"/>
              </a:rPr>
              <a:t>Conectémonos para nuestras últimas noticias y actualizaciones de recursos y eventos.</a:t>
            </a:r>
          </a:p>
        </p:txBody>
      </p:sp>
      <p:grpSp>
        <p:nvGrpSpPr>
          <p:cNvPr name="Group 5" id="5"/>
          <p:cNvGrpSpPr/>
          <p:nvPr/>
        </p:nvGrpSpPr>
        <p:grpSpPr>
          <a:xfrm rot="0">
            <a:off x="10609623" y="539421"/>
            <a:ext cx="4886138" cy="9375702"/>
            <a:chOff x="0" y="0"/>
            <a:chExt cx="6514851" cy="12500935"/>
          </a:xfrm>
        </p:grpSpPr>
        <p:sp>
          <p:nvSpPr>
            <p:cNvPr name="Freeform 6" id="6"/>
            <p:cNvSpPr/>
            <p:nvPr/>
          </p:nvSpPr>
          <p:spPr>
            <a:xfrm flipH="false" flipV="false" rot="0">
              <a:off x="0" y="0"/>
              <a:ext cx="6514851" cy="12500935"/>
            </a:xfrm>
            <a:custGeom>
              <a:avLst/>
              <a:gdLst/>
              <a:ahLst/>
              <a:cxnLst/>
              <a:rect r="r" b="b" t="t" l="l"/>
              <a:pathLst>
                <a:path h="12500935" w="6514851">
                  <a:moveTo>
                    <a:pt x="0" y="0"/>
                  </a:moveTo>
                  <a:lnTo>
                    <a:pt x="6514851" y="0"/>
                  </a:lnTo>
                  <a:lnTo>
                    <a:pt x="6514851" y="12500935"/>
                  </a:lnTo>
                  <a:lnTo>
                    <a:pt x="0" y="12500935"/>
                  </a:lnTo>
                  <a:lnTo>
                    <a:pt x="0" y="0"/>
                  </a:lnTo>
                  <a:close/>
                </a:path>
              </a:pathLst>
            </a:custGeom>
            <a:blipFill>
              <a:blip r:embed="rId3">
                <a:extLst>
                  <a:ext uri="{96DAC541-7B7A-43D3-8B79-37D633B846F1}">
                    <asvg:svgBlip xmlns:asvg="http://schemas.microsoft.com/office/drawing/2016/SVG/main" r:embed="rId4"/>
                  </a:ext>
                </a:extLst>
              </a:blip>
              <a:stretch>
                <a:fillRect l="-64" t="0" r="-64" b="0"/>
              </a:stretch>
            </a:blipFill>
          </p:spPr>
        </p:sp>
        <p:sp>
          <p:nvSpPr>
            <p:cNvPr name="Freeform 7" id="7"/>
            <p:cNvSpPr/>
            <p:nvPr/>
          </p:nvSpPr>
          <p:spPr>
            <a:xfrm flipH="false" flipV="false" rot="0">
              <a:off x="787967" y="3911724"/>
              <a:ext cx="4938917" cy="4938917"/>
            </a:xfrm>
            <a:custGeom>
              <a:avLst/>
              <a:gdLst/>
              <a:ahLst/>
              <a:cxnLst/>
              <a:rect r="r" b="b" t="t" l="l"/>
              <a:pathLst>
                <a:path h="4938917" w="4938917">
                  <a:moveTo>
                    <a:pt x="0" y="0"/>
                  </a:moveTo>
                  <a:lnTo>
                    <a:pt x="4938917" y="0"/>
                  </a:lnTo>
                  <a:lnTo>
                    <a:pt x="4938917" y="4938917"/>
                  </a:lnTo>
                  <a:lnTo>
                    <a:pt x="0" y="4938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50188" y="11067054"/>
              <a:ext cx="5814475" cy="1162895"/>
            </a:xfrm>
            <a:custGeom>
              <a:avLst/>
              <a:gdLst/>
              <a:ahLst/>
              <a:cxnLst/>
              <a:rect r="r" b="b" t="t" l="l"/>
              <a:pathLst>
                <a:path h="1162895" w="5814475">
                  <a:moveTo>
                    <a:pt x="0" y="0"/>
                  </a:moveTo>
                  <a:lnTo>
                    <a:pt x="5814475" y="0"/>
                  </a:lnTo>
                  <a:lnTo>
                    <a:pt x="5814475" y="1162895"/>
                  </a:lnTo>
                  <a:lnTo>
                    <a:pt x="0" y="11628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0">
              <a:off x="350188" y="9315514"/>
              <a:ext cx="5814475" cy="1933338"/>
              <a:chOff x="0" y="0"/>
              <a:chExt cx="1477311" cy="491212"/>
            </a:xfrm>
          </p:grpSpPr>
          <p:sp>
            <p:nvSpPr>
              <p:cNvPr name="Freeform 10" id="10"/>
              <p:cNvSpPr/>
              <p:nvPr/>
            </p:nvSpPr>
            <p:spPr>
              <a:xfrm flipH="false" flipV="false" rot="0">
                <a:off x="0" y="0"/>
                <a:ext cx="1477311" cy="491212"/>
              </a:xfrm>
              <a:custGeom>
                <a:avLst/>
                <a:gdLst/>
                <a:ahLst/>
                <a:cxnLst/>
                <a:rect r="r" b="b" t="t" l="l"/>
                <a:pathLst>
                  <a:path h="491212" w="1477311">
                    <a:moveTo>
                      <a:pt x="0" y="0"/>
                    </a:moveTo>
                    <a:lnTo>
                      <a:pt x="1477311" y="0"/>
                    </a:lnTo>
                    <a:lnTo>
                      <a:pt x="1477311" y="491212"/>
                    </a:lnTo>
                    <a:lnTo>
                      <a:pt x="0" y="491212"/>
                    </a:lnTo>
                    <a:close/>
                  </a:path>
                </a:pathLst>
              </a:custGeom>
              <a:solidFill>
                <a:srgbClr val="8383CA"/>
              </a:solidFill>
            </p:spPr>
          </p:sp>
        </p:grpSp>
        <p:sp>
          <p:nvSpPr>
            <p:cNvPr name="TextBox 11" id="11"/>
            <p:cNvSpPr txBox="true"/>
            <p:nvPr/>
          </p:nvSpPr>
          <p:spPr>
            <a:xfrm rot="0">
              <a:off x="787967" y="814939"/>
              <a:ext cx="4938917" cy="2403179"/>
            </a:xfrm>
            <a:prstGeom prst="rect">
              <a:avLst/>
            </a:prstGeom>
          </p:spPr>
          <p:txBody>
            <a:bodyPr anchor="t" rtlCol="false" tIns="0" lIns="0" bIns="0" rIns="0">
              <a:spAutoFit/>
            </a:bodyPr>
            <a:lstStyle/>
            <a:p>
              <a:pPr algn="ctr">
                <a:lnSpc>
                  <a:spcPts val="4749"/>
                </a:lnSpc>
              </a:pPr>
              <a:r>
                <a:rPr lang="en-US" sz="3924">
                  <a:solidFill>
                    <a:srgbClr val="FFFFFF"/>
                  </a:solidFill>
                  <a:latin typeface="Montserrat Bold"/>
                </a:rPr>
                <a:t>RESOURCES</a:t>
              </a:r>
            </a:p>
            <a:p>
              <a:pPr algn="ctr">
                <a:lnSpc>
                  <a:spcPts val="4749"/>
                </a:lnSpc>
              </a:pPr>
            </a:p>
            <a:p>
              <a:pPr algn="ctr">
                <a:lnSpc>
                  <a:spcPts val="4749"/>
                </a:lnSpc>
              </a:pPr>
              <a:r>
                <a:rPr lang="en-US" sz="3924">
                  <a:solidFill>
                    <a:srgbClr val="FFFFFF"/>
                  </a:solidFill>
                  <a:latin typeface="Montserrat Bold"/>
                </a:rPr>
                <a:t>RECURSOS</a:t>
              </a:r>
            </a:p>
          </p:txBody>
        </p:sp>
        <p:sp>
          <p:nvSpPr>
            <p:cNvPr name="TextBox 12" id="12"/>
            <p:cNvSpPr txBox="true"/>
            <p:nvPr/>
          </p:nvSpPr>
          <p:spPr>
            <a:xfrm rot="0">
              <a:off x="561232" y="9407488"/>
              <a:ext cx="5392386" cy="2700874"/>
            </a:xfrm>
            <a:prstGeom prst="rect">
              <a:avLst/>
            </a:prstGeom>
          </p:spPr>
          <p:txBody>
            <a:bodyPr anchor="t" rtlCol="false" tIns="0" lIns="0" bIns="0" rIns="0">
              <a:spAutoFit/>
            </a:bodyPr>
            <a:lstStyle/>
            <a:p>
              <a:pPr algn="ctr">
                <a:lnSpc>
                  <a:spcPts val="2822"/>
                </a:lnSpc>
              </a:pPr>
              <a:r>
                <a:rPr lang="en-US" sz="2016">
                  <a:solidFill>
                    <a:srgbClr val="FFFFFF"/>
                  </a:solidFill>
                  <a:latin typeface="Montserrat Semi-Bold"/>
                </a:rPr>
                <a:t>OPEN YOUR PHONE CAMERA AND SCAN THIS QR CODE.</a:t>
              </a:r>
            </a:p>
            <a:p>
              <a:pPr algn="ctr">
                <a:lnSpc>
                  <a:spcPts val="2822"/>
                </a:lnSpc>
              </a:pPr>
            </a:p>
            <a:p>
              <a:pPr algn="ctr">
                <a:lnSpc>
                  <a:spcPts val="2822"/>
                </a:lnSpc>
              </a:pPr>
              <a:r>
                <a:rPr lang="en-US" sz="2016">
                  <a:solidFill>
                    <a:srgbClr val="FFFFFF"/>
                  </a:solidFill>
                  <a:latin typeface="Montserrat Semi-Bold"/>
                </a:rPr>
                <a:t>ABRE LA CÁMARA DE TU TELÉFONO Y ESCANEA ESTE CÓDIGO QR.</a:t>
              </a:r>
            </a:p>
          </p:txBody>
        </p:sp>
      </p:grpSp>
      <p:grpSp>
        <p:nvGrpSpPr>
          <p:cNvPr name="Group 13" id="13"/>
          <p:cNvGrpSpPr/>
          <p:nvPr/>
        </p:nvGrpSpPr>
        <p:grpSpPr>
          <a:xfrm rot="0">
            <a:off x="3499030" y="4693014"/>
            <a:ext cx="5762545" cy="4293422"/>
            <a:chOff x="0" y="0"/>
            <a:chExt cx="7683393" cy="5724562"/>
          </a:xfrm>
        </p:grpSpPr>
        <p:grpSp>
          <p:nvGrpSpPr>
            <p:cNvPr name="Group 14" id="14"/>
            <p:cNvGrpSpPr/>
            <p:nvPr/>
          </p:nvGrpSpPr>
          <p:grpSpPr>
            <a:xfrm rot="0">
              <a:off x="0" y="0"/>
              <a:ext cx="7455314" cy="804718"/>
              <a:chOff x="0" y="0"/>
              <a:chExt cx="2898818" cy="312895"/>
            </a:xfrm>
          </p:grpSpPr>
          <p:sp>
            <p:nvSpPr>
              <p:cNvPr name="Freeform 15" id="15"/>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1D9BF0"/>
              </a:solidFill>
            </p:spPr>
          </p:sp>
        </p:grpSp>
        <p:grpSp>
          <p:nvGrpSpPr>
            <p:cNvPr name="Group 16" id="16"/>
            <p:cNvGrpSpPr/>
            <p:nvPr/>
          </p:nvGrpSpPr>
          <p:grpSpPr>
            <a:xfrm rot="0">
              <a:off x="0" y="1055952"/>
              <a:ext cx="7455314" cy="804718"/>
              <a:chOff x="0" y="0"/>
              <a:chExt cx="2898818" cy="312895"/>
            </a:xfrm>
          </p:grpSpPr>
          <p:sp>
            <p:nvSpPr>
              <p:cNvPr name="Freeform 17" id="17"/>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1877F2"/>
              </a:solidFill>
            </p:spPr>
          </p:sp>
        </p:grpSp>
        <p:grpSp>
          <p:nvGrpSpPr>
            <p:cNvPr name="Group 18" id="18"/>
            <p:cNvGrpSpPr/>
            <p:nvPr/>
          </p:nvGrpSpPr>
          <p:grpSpPr>
            <a:xfrm rot="0">
              <a:off x="0" y="3117274"/>
              <a:ext cx="7455314" cy="804718"/>
              <a:chOff x="0" y="0"/>
              <a:chExt cx="2898818" cy="312895"/>
            </a:xfrm>
          </p:grpSpPr>
          <p:sp>
            <p:nvSpPr>
              <p:cNvPr name="Freeform 19" id="19"/>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0277B5"/>
              </a:solidFill>
            </p:spPr>
          </p:sp>
        </p:grpSp>
        <p:grpSp>
          <p:nvGrpSpPr>
            <p:cNvPr name="Group 20" id="20"/>
            <p:cNvGrpSpPr/>
            <p:nvPr/>
          </p:nvGrpSpPr>
          <p:grpSpPr>
            <a:xfrm rot="0">
              <a:off x="0" y="2081786"/>
              <a:ext cx="7455314" cy="804718"/>
              <a:chOff x="0" y="0"/>
              <a:chExt cx="2898818" cy="312895"/>
            </a:xfrm>
          </p:grpSpPr>
          <p:sp>
            <p:nvSpPr>
              <p:cNvPr name="Freeform 21" id="21"/>
              <p:cNvSpPr/>
              <p:nvPr/>
            </p:nvSpPr>
            <p:spPr>
              <a:xfrm flipH="false" flipV="false" rot="0">
                <a:off x="0" y="0"/>
                <a:ext cx="2898818" cy="312895"/>
              </a:xfrm>
              <a:custGeom>
                <a:avLst/>
                <a:gdLst/>
                <a:ahLst/>
                <a:cxnLst/>
                <a:rect r="r" b="b" t="t" l="l"/>
                <a:pathLst>
                  <a:path h="312895" w="2898818">
                    <a:moveTo>
                      <a:pt x="0" y="0"/>
                    </a:moveTo>
                    <a:lnTo>
                      <a:pt x="2898818" y="0"/>
                    </a:lnTo>
                    <a:lnTo>
                      <a:pt x="2898818" y="312895"/>
                    </a:lnTo>
                    <a:lnTo>
                      <a:pt x="0" y="312895"/>
                    </a:lnTo>
                    <a:close/>
                  </a:path>
                </a:pathLst>
              </a:custGeom>
              <a:solidFill>
                <a:srgbClr val="BF348F"/>
              </a:solidFill>
            </p:spPr>
          </p:sp>
        </p:grpSp>
        <p:sp>
          <p:nvSpPr>
            <p:cNvPr name="Freeform 22" id="22"/>
            <p:cNvSpPr/>
            <p:nvPr/>
          </p:nvSpPr>
          <p:spPr>
            <a:xfrm flipH="false" flipV="false" rot="0">
              <a:off x="190104" y="26132"/>
              <a:ext cx="776716" cy="776716"/>
            </a:xfrm>
            <a:custGeom>
              <a:avLst/>
              <a:gdLst/>
              <a:ahLst/>
              <a:cxnLst/>
              <a:rect r="r" b="b" t="t" l="l"/>
              <a:pathLst>
                <a:path h="776716" w="776716">
                  <a:moveTo>
                    <a:pt x="0" y="0"/>
                  </a:moveTo>
                  <a:lnTo>
                    <a:pt x="776715" y="0"/>
                  </a:lnTo>
                  <a:lnTo>
                    <a:pt x="776715" y="776716"/>
                  </a:lnTo>
                  <a:lnTo>
                    <a:pt x="0" y="77671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3" id="23"/>
            <p:cNvSpPr/>
            <p:nvPr/>
          </p:nvSpPr>
          <p:spPr>
            <a:xfrm flipH="false" flipV="false" rot="0">
              <a:off x="216581" y="1103814"/>
              <a:ext cx="750239" cy="750239"/>
            </a:xfrm>
            <a:custGeom>
              <a:avLst/>
              <a:gdLst/>
              <a:ahLst/>
              <a:cxnLst/>
              <a:rect r="r" b="b" t="t" l="l"/>
              <a:pathLst>
                <a:path h="750239" w="750239">
                  <a:moveTo>
                    <a:pt x="0" y="0"/>
                  </a:moveTo>
                  <a:lnTo>
                    <a:pt x="750238" y="0"/>
                  </a:lnTo>
                  <a:lnTo>
                    <a:pt x="750238" y="750239"/>
                  </a:lnTo>
                  <a:lnTo>
                    <a:pt x="0" y="75023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0">
              <a:off x="223102" y="2137309"/>
              <a:ext cx="710719" cy="710719"/>
            </a:xfrm>
            <a:custGeom>
              <a:avLst/>
              <a:gdLst/>
              <a:ahLst/>
              <a:cxnLst/>
              <a:rect r="r" b="b" t="t" l="l"/>
              <a:pathLst>
                <a:path h="710719" w="710719">
                  <a:moveTo>
                    <a:pt x="0" y="0"/>
                  </a:moveTo>
                  <a:lnTo>
                    <a:pt x="710719" y="0"/>
                  </a:lnTo>
                  <a:lnTo>
                    <a:pt x="710719" y="710719"/>
                  </a:lnTo>
                  <a:lnTo>
                    <a:pt x="0" y="710719"/>
                  </a:lnTo>
                  <a:lnTo>
                    <a:pt x="0" y="0"/>
                  </a:lnTo>
                  <a:close/>
                </a:path>
              </a:pathLst>
            </a:custGeom>
            <a:blipFill>
              <a:blip r:embed="rId13"/>
              <a:stretch>
                <a:fillRect l="0" t="0" r="0" b="0"/>
              </a:stretch>
            </a:blipFill>
          </p:spPr>
        </p:sp>
        <p:sp>
          <p:nvSpPr>
            <p:cNvPr name="Freeform 25" id="25"/>
            <p:cNvSpPr/>
            <p:nvPr/>
          </p:nvSpPr>
          <p:spPr>
            <a:xfrm flipH="false" flipV="false" rot="0">
              <a:off x="190104" y="3218684"/>
              <a:ext cx="655855" cy="655855"/>
            </a:xfrm>
            <a:custGeom>
              <a:avLst/>
              <a:gdLst/>
              <a:ahLst/>
              <a:cxnLst/>
              <a:rect r="r" b="b" t="t" l="l"/>
              <a:pathLst>
                <a:path h="655855" w="655855">
                  <a:moveTo>
                    <a:pt x="0" y="0"/>
                  </a:moveTo>
                  <a:lnTo>
                    <a:pt x="655854" y="0"/>
                  </a:lnTo>
                  <a:lnTo>
                    <a:pt x="655854" y="655854"/>
                  </a:lnTo>
                  <a:lnTo>
                    <a:pt x="0" y="6558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26" id="26"/>
            <p:cNvGrpSpPr/>
            <p:nvPr/>
          </p:nvGrpSpPr>
          <p:grpSpPr>
            <a:xfrm rot="0">
              <a:off x="0" y="4108033"/>
              <a:ext cx="7452500" cy="714071"/>
              <a:chOff x="0" y="0"/>
              <a:chExt cx="1290131" cy="123616"/>
            </a:xfrm>
          </p:grpSpPr>
          <p:sp>
            <p:nvSpPr>
              <p:cNvPr name="Freeform 27" id="27"/>
              <p:cNvSpPr/>
              <p:nvPr/>
            </p:nvSpPr>
            <p:spPr>
              <a:xfrm flipH="false" flipV="false" rot="0">
                <a:off x="0" y="0"/>
                <a:ext cx="1290131" cy="123616"/>
              </a:xfrm>
              <a:custGeom>
                <a:avLst/>
                <a:gdLst/>
                <a:ahLst/>
                <a:cxnLst/>
                <a:rect r="r" b="b" t="t" l="l"/>
                <a:pathLst>
                  <a:path h="123616" w="1290131">
                    <a:moveTo>
                      <a:pt x="0" y="0"/>
                    </a:moveTo>
                    <a:lnTo>
                      <a:pt x="1290131" y="0"/>
                    </a:lnTo>
                    <a:lnTo>
                      <a:pt x="1290131" y="123616"/>
                    </a:lnTo>
                    <a:lnTo>
                      <a:pt x="0" y="123616"/>
                    </a:lnTo>
                    <a:close/>
                  </a:path>
                </a:pathLst>
              </a:custGeom>
              <a:solidFill>
                <a:srgbClr val="000000"/>
              </a:solidFill>
            </p:spPr>
          </p:sp>
          <p:sp>
            <p:nvSpPr>
              <p:cNvPr name="TextBox 28" id="28"/>
              <p:cNvSpPr txBox="true"/>
              <p:nvPr/>
            </p:nvSpPr>
            <p:spPr>
              <a:xfrm>
                <a:off x="0" y="-28575"/>
                <a:ext cx="1290131" cy="152191"/>
              </a:xfrm>
              <a:prstGeom prst="rect">
                <a:avLst/>
              </a:prstGeom>
            </p:spPr>
            <p:txBody>
              <a:bodyPr anchor="ctr" rtlCol="false" tIns="50800" lIns="50800" bIns="50800" rIns="50800"/>
              <a:lstStyle/>
              <a:p>
                <a:pPr algn="ctr">
                  <a:lnSpc>
                    <a:spcPts val="4324"/>
                  </a:lnSpc>
                </a:pPr>
              </a:p>
            </p:txBody>
          </p:sp>
        </p:grpSp>
        <p:sp>
          <p:nvSpPr>
            <p:cNvPr name="Freeform 29" id="29"/>
            <p:cNvSpPr/>
            <p:nvPr/>
          </p:nvSpPr>
          <p:spPr>
            <a:xfrm flipH="false" flipV="false" rot="0">
              <a:off x="142772" y="4085082"/>
              <a:ext cx="737022" cy="737022"/>
            </a:xfrm>
            <a:custGeom>
              <a:avLst/>
              <a:gdLst/>
              <a:ahLst/>
              <a:cxnLst/>
              <a:rect r="r" b="b" t="t" l="l"/>
              <a:pathLst>
                <a:path h="737022" w="737022">
                  <a:moveTo>
                    <a:pt x="0" y="0"/>
                  </a:moveTo>
                  <a:lnTo>
                    <a:pt x="737022" y="0"/>
                  </a:lnTo>
                  <a:lnTo>
                    <a:pt x="737022" y="737022"/>
                  </a:lnTo>
                  <a:lnTo>
                    <a:pt x="0" y="737022"/>
                  </a:lnTo>
                  <a:lnTo>
                    <a:pt x="0" y="0"/>
                  </a:lnTo>
                  <a:close/>
                </a:path>
              </a:pathLst>
            </a:custGeom>
            <a:blipFill>
              <a:blip r:embed="rId16"/>
              <a:stretch>
                <a:fillRect l="0" t="0" r="0" b="0"/>
              </a:stretch>
            </a:blipFill>
          </p:spPr>
        </p:sp>
        <p:grpSp>
          <p:nvGrpSpPr>
            <p:cNvPr name="Group 30" id="30"/>
            <p:cNvGrpSpPr/>
            <p:nvPr/>
          </p:nvGrpSpPr>
          <p:grpSpPr>
            <a:xfrm rot="0">
              <a:off x="0" y="5010491"/>
              <a:ext cx="7452500" cy="714071"/>
              <a:chOff x="0" y="0"/>
              <a:chExt cx="1290131" cy="123616"/>
            </a:xfrm>
          </p:grpSpPr>
          <p:sp>
            <p:nvSpPr>
              <p:cNvPr name="Freeform 31" id="31"/>
              <p:cNvSpPr/>
              <p:nvPr/>
            </p:nvSpPr>
            <p:spPr>
              <a:xfrm flipH="false" flipV="false" rot="0">
                <a:off x="0" y="0"/>
                <a:ext cx="1290131" cy="123616"/>
              </a:xfrm>
              <a:custGeom>
                <a:avLst/>
                <a:gdLst/>
                <a:ahLst/>
                <a:cxnLst/>
                <a:rect r="r" b="b" t="t" l="l"/>
                <a:pathLst>
                  <a:path h="123616" w="1290131">
                    <a:moveTo>
                      <a:pt x="0" y="0"/>
                    </a:moveTo>
                    <a:lnTo>
                      <a:pt x="1290131" y="0"/>
                    </a:lnTo>
                    <a:lnTo>
                      <a:pt x="1290131" y="123616"/>
                    </a:lnTo>
                    <a:lnTo>
                      <a:pt x="0" y="123616"/>
                    </a:lnTo>
                    <a:close/>
                  </a:path>
                </a:pathLst>
              </a:custGeom>
              <a:solidFill>
                <a:srgbClr val="19D860"/>
              </a:solidFill>
            </p:spPr>
          </p:sp>
          <p:sp>
            <p:nvSpPr>
              <p:cNvPr name="TextBox 32" id="32"/>
              <p:cNvSpPr txBox="true"/>
              <p:nvPr/>
            </p:nvSpPr>
            <p:spPr>
              <a:xfrm>
                <a:off x="0" y="-28575"/>
                <a:ext cx="1290131" cy="152191"/>
              </a:xfrm>
              <a:prstGeom prst="rect">
                <a:avLst/>
              </a:prstGeom>
            </p:spPr>
            <p:txBody>
              <a:bodyPr anchor="ctr" rtlCol="false" tIns="50800" lIns="50800" bIns="50800" rIns="50800"/>
              <a:lstStyle/>
              <a:p>
                <a:pPr algn="ctr">
                  <a:lnSpc>
                    <a:spcPts val="4324"/>
                  </a:lnSpc>
                </a:pPr>
              </a:p>
            </p:txBody>
          </p:sp>
        </p:grpSp>
        <p:sp>
          <p:nvSpPr>
            <p:cNvPr name="Freeform 33" id="33"/>
            <p:cNvSpPr/>
            <p:nvPr/>
          </p:nvSpPr>
          <p:spPr>
            <a:xfrm flipH="false" flipV="false" rot="0">
              <a:off x="142772" y="5025375"/>
              <a:ext cx="662898" cy="684303"/>
            </a:xfrm>
            <a:custGeom>
              <a:avLst/>
              <a:gdLst/>
              <a:ahLst/>
              <a:cxnLst/>
              <a:rect r="r" b="b" t="t" l="l"/>
              <a:pathLst>
                <a:path h="684303" w="662898">
                  <a:moveTo>
                    <a:pt x="0" y="0"/>
                  </a:moveTo>
                  <a:lnTo>
                    <a:pt x="662897" y="0"/>
                  </a:lnTo>
                  <a:lnTo>
                    <a:pt x="662897" y="684303"/>
                  </a:lnTo>
                  <a:lnTo>
                    <a:pt x="0" y="684303"/>
                  </a:lnTo>
                  <a:lnTo>
                    <a:pt x="0" y="0"/>
                  </a:lnTo>
                  <a:close/>
                </a:path>
              </a:pathLst>
            </a:custGeom>
            <a:blipFill>
              <a:blip r:embed="rId17"/>
              <a:stretch>
                <a:fillRect l="0" t="0" r="0" b="0"/>
              </a:stretch>
            </a:blipFill>
          </p:spPr>
        </p:sp>
        <p:sp>
          <p:nvSpPr>
            <p:cNvPr name="TextBox 34" id="34"/>
            <p:cNvSpPr txBox="true"/>
            <p:nvPr/>
          </p:nvSpPr>
          <p:spPr>
            <a:xfrm rot="0">
              <a:off x="1546059" y="238837"/>
              <a:ext cx="4902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Twitter @cshmd_</a:t>
              </a:r>
            </a:p>
          </p:txBody>
        </p:sp>
        <p:sp>
          <p:nvSpPr>
            <p:cNvPr name="TextBox 35" id="35"/>
            <p:cNvSpPr txBox="true"/>
            <p:nvPr/>
          </p:nvSpPr>
          <p:spPr>
            <a:xfrm rot="0">
              <a:off x="1546059" y="1282658"/>
              <a:ext cx="6093812"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Facebook @coachingsaludholistica</a:t>
              </a:r>
            </a:p>
          </p:txBody>
        </p:sp>
        <p:sp>
          <p:nvSpPr>
            <p:cNvPr name="TextBox 36" id="36"/>
            <p:cNvSpPr txBox="true"/>
            <p:nvPr/>
          </p:nvSpPr>
          <p:spPr>
            <a:xfrm rot="0">
              <a:off x="1546059" y="2317015"/>
              <a:ext cx="613733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Instagram @coachingsaludholistica</a:t>
              </a:r>
            </a:p>
          </p:txBody>
        </p:sp>
        <p:sp>
          <p:nvSpPr>
            <p:cNvPr name="TextBox 37" id="37"/>
            <p:cNvSpPr txBox="true"/>
            <p:nvPr/>
          </p:nvSpPr>
          <p:spPr>
            <a:xfrm rot="0">
              <a:off x="1546059" y="3343980"/>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LinkedIn Coaching Salud Holistica</a:t>
              </a:r>
            </a:p>
          </p:txBody>
        </p:sp>
        <p:sp>
          <p:nvSpPr>
            <p:cNvPr name="TextBox 38" id="38"/>
            <p:cNvSpPr txBox="true"/>
            <p:nvPr/>
          </p:nvSpPr>
          <p:spPr>
            <a:xfrm rot="0">
              <a:off x="1546059" y="4277940"/>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TikTok @coachingsaludholistica</a:t>
              </a:r>
            </a:p>
          </p:txBody>
        </p:sp>
        <p:sp>
          <p:nvSpPr>
            <p:cNvPr name="TextBox 39" id="39"/>
            <p:cNvSpPr txBox="true"/>
            <p:nvPr/>
          </p:nvSpPr>
          <p:spPr>
            <a:xfrm rot="0">
              <a:off x="1546059" y="5191873"/>
              <a:ext cx="5556013" cy="341782"/>
            </a:xfrm>
            <a:prstGeom prst="rect">
              <a:avLst/>
            </a:prstGeom>
          </p:spPr>
          <p:txBody>
            <a:bodyPr anchor="t" rtlCol="false" tIns="0" lIns="0" bIns="0" rIns="0">
              <a:spAutoFit/>
            </a:bodyPr>
            <a:lstStyle/>
            <a:p>
              <a:pPr algn="l">
                <a:lnSpc>
                  <a:spcPts val="2192"/>
                </a:lnSpc>
              </a:pPr>
              <a:r>
                <a:rPr lang="en-US" sz="1686" spc="84">
                  <a:solidFill>
                    <a:srgbClr val="F6FCFF"/>
                  </a:solidFill>
                  <a:latin typeface="Quicksand Bold"/>
                </a:rPr>
                <a:t>Spotify Coaching Salud Holistica</a:t>
              </a:r>
            </a:p>
          </p:txBody>
        </p:sp>
      </p:grpSp>
      <p:sp>
        <p:nvSpPr>
          <p:cNvPr name="Freeform 40" id="40"/>
          <p:cNvSpPr/>
          <p:nvPr/>
        </p:nvSpPr>
        <p:spPr>
          <a:xfrm flipH="false" flipV="false" rot="0">
            <a:off x="11362780" y="3635396"/>
            <a:ext cx="3379824" cy="3379824"/>
          </a:xfrm>
          <a:custGeom>
            <a:avLst/>
            <a:gdLst/>
            <a:ahLst/>
            <a:cxnLst/>
            <a:rect r="r" b="b" t="t" l="l"/>
            <a:pathLst>
              <a:path h="3379824" w="3379824">
                <a:moveTo>
                  <a:pt x="0" y="0"/>
                </a:moveTo>
                <a:lnTo>
                  <a:pt x="3379824" y="0"/>
                </a:lnTo>
                <a:lnTo>
                  <a:pt x="3379824" y="3379824"/>
                </a:lnTo>
                <a:lnTo>
                  <a:pt x="0" y="3379824"/>
                </a:lnTo>
                <a:lnTo>
                  <a:pt x="0" y="0"/>
                </a:lnTo>
                <a:close/>
              </a:path>
            </a:pathLst>
          </a:custGeom>
          <a:blipFill>
            <a:blip r:embed="rId18"/>
            <a:stretch>
              <a:fillRect l="0" t="0" r="0" b="0"/>
            </a:stretch>
          </a:blipFill>
        </p:spPr>
      </p:sp>
      <p:sp>
        <p:nvSpPr>
          <p:cNvPr name="TextBox 41" id="41"/>
          <p:cNvSpPr txBox="true"/>
          <p:nvPr/>
        </p:nvSpPr>
        <p:spPr>
          <a:xfrm rot="0">
            <a:off x="3263881" y="9110261"/>
            <a:ext cx="5880119" cy="853443"/>
          </a:xfrm>
          <a:prstGeom prst="rect">
            <a:avLst/>
          </a:prstGeom>
        </p:spPr>
        <p:txBody>
          <a:bodyPr anchor="t" rtlCol="false" tIns="0" lIns="0" bIns="0" rIns="0">
            <a:spAutoFit/>
          </a:bodyPr>
          <a:lstStyle/>
          <a:p>
            <a:pPr algn="ctr">
              <a:lnSpc>
                <a:spcPts val="2340"/>
              </a:lnSpc>
            </a:pPr>
            <a:r>
              <a:rPr lang="en-US" sz="1800" spc="90">
                <a:solidFill>
                  <a:srgbClr val="FFFFFF"/>
                </a:solidFill>
                <a:latin typeface="Aileron"/>
              </a:rPr>
              <a:t>Correo Electrónico: jhoselyn@coachingsaludholistica.org</a:t>
            </a:r>
          </a:p>
          <a:p>
            <a:pPr algn="ctr">
              <a:lnSpc>
                <a:spcPts val="2340"/>
              </a:lnSpc>
            </a:pPr>
            <a:r>
              <a:rPr lang="en-US" sz="1800" spc="90">
                <a:solidFill>
                  <a:srgbClr val="FFFFFF"/>
                </a:solidFill>
                <a:latin typeface="Aileron Bold"/>
              </a:rPr>
              <a:t>Sito Web: www.coachingsaludholistica.com</a:t>
            </a:r>
            <a:r>
              <a:rPr lang="en-US" sz="1800" spc="90">
                <a:solidFill>
                  <a:srgbClr val="FFFFFF"/>
                </a:solidFill>
                <a:latin typeface="Aileron"/>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DAF9qKW8MtM</dc:identifier>
  <dcterms:modified xsi:type="dcterms:W3CDTF">2011-08-01T06:04:30Z</dcterms:modified>
  <cp:revision>1</cp:revision>
  <dc:title>BIL Prenatal Care in Maryland</dc:title>
</cp:coreProperties>
</file>